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9" r:id="rId2"/>
  </p:sldMasterIdLst>
  <p:notesMasterIdLst>
    <p:notesMasterId r:id="rId29"/>
  </p:notesMasterIdLst>
  <p:sldIdLst>
    <p:sldId id="415" r:id="rId3"/>
    <p:sldId id="477" r:id="rId4"/>
    <p:sldId id="497" r:id="rId5"/>
    <p:sldId id="504" r:id="rId6"/>
    <p:sldId id="547" r:id="rId7"/>
    <p:sldId id="550" r:id="rId8"/>
    <p:sldId id="263" r:id="rId9"/>
    <p:sldId id="502" r:id="rId10"/>
    <p:sldId id="551" r:id="rId11"/>
    <p:sldId id="498" r:id="rId12"/>
    <p:sldId id="552" r:id="rId13"/>
    <p:sldId id="553" r:id="rId14"/>
    <p:sldId id="549" r:id="rId15"/>
    <p:sldId id="554" r:id="rId16"/>
    <p:sldId id="447" r:id="rId17"/>
    <p:sldId id="540" r:id="rId18"/>
    <p:sldId id="511" r:id="rId19"/>
    <p:sldId id="257" r:id="rId20"/>
    <p:sldId id="541" r:id="rId21"/>
    <p:sldId id="513" r:id="rId22"/>
    <p:sldId id="293" r:id="rId23"/>
    <p:sldId id="536" r:id="rId24"/>
    <p:sldId id="284" r:id="rId25"/>
    <p:sldId id="535" r:id="rId26"/>
    <p:sldId id="525" r:id="rId27"/>
    <p:sldId id="473" r:id="rId28"/>
  </p:sldIdLst>
  <p:sldSz cx="12192000" cy="6858000"/>
  <p:notesSz cx="6858000" cy="9144000"/>
  <p:custDataLst>
    <p:tags r:id="rId30"/>
  </p:custDataLst>
  <p:defaultTextStyle>
    <a:defPPr>
      <a:defRPr lang="en-CA"/>
    </a:defPPr>
    <a:lvl1pPr algn="l" rtl="0" fontAlgn="base">
      <a:spcBef>
        <a:spcPct val="0"/>
      </a:spcBef>
      <a:spcAft>
        <a:spcPct val="0"/>
      </a:spcAft>
      <a:defRPr sz="2400" kern="1200">
        <a:solidFill>
          <a:schemeClr val="tx1"/>
        </a:solidFill>
        <a:latin typeface="Times New Roman" pitchFamily="18" charset="0"/>
        <a:ea typeface="+mn-ea"/>
        <a:cs typeface="+mn-cs"/>
      </a:defRPr>
    </a:lvl1pPr>
    <a:lvl2pPr marL="457200" algn="l" rtl="0" fontAlgn="base">
      <a:spcBef>
        <a:spcPct val="0"/>
      </a:spcBef>
      <a:spcAft>
        <a:spcPct val="0"/>
      </a:spcAft>
      <a:defRPr sz="2400" kern="1200">
        <a:solidFill>
          <a:schemeClr val="tx1"/>
        </a:solidFill>
        <a:latin typeface="Times New Roman" pitchFamily="18" charset="0"/>
        <a:ea typeface="+mn-ea"/>
        <a:cs typeface="+mn-cs"/>
      </a:defRPr>
    </a:lvl2pPr>
    <a:lvl3pPr marL="914400" algn="l" rtl="0" fontAlgn="base">
      <a:spcBef>
        <a:spcPct val="0"/>
      </a:spcBef>
      <a:spcAft>
        <a:spcPct val="0"/>
      </a:spcAft>
      <a:defRPr sz="2400" kern="1200">
        <a:solidFill>
          <a:schemeClr val="tx1"/>
        </a:solidFill>
        <a:latin typeface="Times New Roman" pitchFamily="18" charset="0"/>
        <a:ea typeface="+mn-ea"/>
        <a:cs typeface="+mn-cs"/>
      </a:defRPr>
    </a:lvl3pPr>
    <a:lvl4pPr marL="1371600" algn="l" rtl="0" fontAlgn="base">
      <a:spcBef>
        <a:spcPct val="0"/>
      </a:spcBef>
      <a:spcAft>
        <a:spcPct val="0"/>
      </a:spcAft>
      <a:defRPr sz="2400" kern="1200">
        <a:solidFill>
          <a:schemeClr val="tx1"/>
        </a:solidFill>
        <a:latin typeface="Times New Roman" pitchFamily="18" charset="0"/>
        <a:ea typeface="+mn-ea"/>
        <a:cs typeface="+mn-cs"/>
      </a:defRPr>
    </a:lvl4pPr>
    <a:lvl5pPr marL="1828800" algn="l" rtl="0" fontAlgn="base">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8700"/>
    <a:srgbClr val="6666FF"/>
    <a:srgbClr val="CC3300"/>
    <a:srgbClr val="33CC33"/>
    <a:srgbClr val="00956F"/>
    <a:srgbClr val="EAEAEA"/>
    <a:srgbClr val="00BC8B"/>
    <a:srgbClr val="00B082"/>
    <a:srgbClr val="CCCCCC"/>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10" autoAdjust="0"/>
    <p:restoredTop sz="75371" autoAdjust="0"/>
  </p:normalViewPr>
  <p:slideViewPr>
    <p:cSldViewPr snapToGrid="0">
      <p:cViewPr varScale="1">
        <p:scale>
          <a:sx n="62" d="100"/>
          <a:sy n="62" d="100"/>
        </p:scale>
        <p:origin x="1181" y="5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10" d="100"/>
        <a:sy n="110" d="100"/>
      </p:scale>
      <p:origin x="0" y="90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ags" Target="tags/tag1.xml"/></Relationships>
</file>

<file path=ppt/media/hdphoto1.wdp>
</file>

<file path=ppt/media/hdphoto2.wdp>
</file>

<file path=ppt/media/hdphoto3.wdp>
</file>

<file path=ppt/media/hdphoto4.wdp>
</file>

<file path=ppt/media/hdphoto5.wdp>
</file>

<file path=ppt/media/hdphoto6.wdp>
</file>

<file path=ppt/media/image1.jpg>
</file>

<file path=ppt/media/image10.png>
</file>

<file path=ppt/media/image1010.png>
</file>

<file path=ppt/media/image11.png>
</file>

<file path=ppt/media/image12.png>
</file>

<file path=ppt/media/image13.jpe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eg>
</file>

<file path=ppt/media/image23.jpe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20.png>
</file>

<file path=ppt/media/image321.png>
</file>

<file path=ppt/media/image33.png>
</file>

<file path=ppt/media/image330.png>
</file>

<file path=ppt/media/image35.png>
</file>

<file path=ppt/media/image351.png>
</file>

<file path=ppt/media/image36.png>
</file>

<file path=ppt/media/image37.png>
</file>

<file path=ppt/media/image38.png>
</file>

<file path=ppt/media/image39.jpeg>
</file>

<file path=ppt/media/image4.png>
</file>

<file path=ppt/media/image40.png>
</file>

<file path=ppt/media/image41.jpeg>
</file>

<file path=ppt/media/image41.png>
</file>

<file path=ppt/media/image42.jpeg>
</file>

<file path=ppt/media/image43.jpe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8.png>
</file>

<file path=ppt/media/image9.png>
</file>

<file path=ppt/media/image970.png>
</file>

<file path=ppt/media/image971.png>
</file>

<file path=ppt/media/image990.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03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CA"/>
          </a:p>
        </p:txBody>
      </p:sp>
      <p:sp>
        <p:nvSpPr>
          <p:cNvPr id="44035"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CA"/>
          </a:p>
        </p:txBody>
      </p:sp>
      <p:sp>
        <p:nvSpPr>
          <p:cNvPr id="13316"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p:spPr>
      </p:sp>
      <p:sp>
        <p:nvSpPr>
          <p:cNvPr id="4403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CA" noProof="0"/>
              <a:t>Click to edit Master text styles</a:t>
            </a:r>
          </a:p>
          <a:p>
            <a:pPr lvl="1"/>
            <a:r>
              <a:rPr lang="en-CA" noProof="0"/>
              <a:t>Second level</a:t>
            </a:r>
          </a:p>
          <a:p>
            <a:pPr lvl="2"/>
            <a:r>
              <a:rPr lang="en-CA" noProof="0"/>
              <a:t>Third level</a:t>
            </a:r>
          </a:p>
          <a:p>
            <a:pPr lvl="3"/>
            <a:r>
              <a:rPr lang="en-CA" noProof="0"/>
              <a:t>Fourth level</a:t>
            </a:r>
          </a:p>
          <a:p>
            <a:pPr lvl="4"/>
            <a:r>
              <a:rPr lang="en-CA" noProof="0"/>
              <a:t>Fifth level</a:t>
            </a:r>
          </a:p>
        </p:txBody>
      </p:sp>
      <p:sp>
        <p:nvSpPr>
          <p:cNvPr id="4403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CA"/>
          </a:p>
        </p:txBody>
      </p:sp>
      <p:sp>
        <p:nvSpPr>
          <p:cNvPr id="4403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00675D28-B850-4AE5-9AB9-E39B6E3607BD}" type="slidenum">
              <a:rPr lang="en-CA"/>
              <a:pPr>
                <a:defRPr/>
              </a:pPr>
              <a:t>‹#›</a:t>
            </a:fld>
            <a:endParaRPr lang="en-CA"/>
          </a:p>
        </p:txBody>
      </p:sp>
    </p:spTree>
    <p:extLst>
      <p:ext uri="{BB962C8B-B14F-4D97-AF65-F5344CB8AC3E}">
        <p14:creationId xmlns:p14="http://schemas.microsoft.com/office/powerpoint/2010/main" val="19509369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dirty="0"/>
              <a:t>Hello to all</a:t>
            </a:r>
          </a:p>
          <a:p>
            <a:endParaRPr lang="en-CA" dirty="0"/>
          </a:p>
          <a:p>
            <a:r>
              <a:rPr lang="en-CA" dirty="0"/>
              <a:t>I’m</a:t>
            </a:r>
            <a:r>
              <a:rPr lang="en-CA" baseline="0" dirty="0"/>
              <a:t> pleased to be speaking with you all today, and happy to acknowledge my co-authors in this work. </a:t>
            </a:r>
          </a:p>
          <a:p>
            <a:endParaRPr lang="en-CA" baseline="0" dirty="0"/>
          </a:p>
          <a:p>
            <a:r>
              <a:rPr lang="en-CA" baseline="0" dirty="0"/>
              <a:t>This is a short talk so I’ll have to just skim over some of the salient details of a fairly complex analysis. </a:t>
            </a:r>
          </a:p>
          <a:p>
            <a:endParaRPr lang="en-CA" baseline="0" dirty="0"/>
          </a:p>
          <a:p>
            <a:endParaRPr lang="en-CA" baseline="0" dirty="0"/>
          </a:p>
        </p:txBody>
      </p:sp>
      <p:sp>
        <p:nvSpPr>
          <p:cNvPr id="4" name="Slide Number Placeholder 3"/>
          <p:cNvSpPr>
            <a:spLocks noGrp="1"/>
          </p:cNvSpPr>
          <p:nvPr>
            <p:ph type="sldNum" sz="quarter" idx="10"/>
          </p:nvPr>
        </p:nvSpPr>
        <p:spPr/>
        <p:txBody>
          <a:bodyPr/>
          <a:lstStyle/>
          <a:p>
            <a:pPr>
              <a:defRPr/>
            </a:pPr>
            <a:fld id="{00675D28-B850-4AE5-9AB9-E39B6E3607BD}" type="slidenum">
              <a:rPr lang="en-CA" smtClean="0"/>
              <a:pPr>
                <a:defRPr/>
              </a:pPr>
              <a:t>1</a:t>
            </a:fld>
            <a:endParaRPr lang="en-CA"/>
          </a:p>
        </p:txBody>
      </p:sp>
    </p:spTree>
    <p:extLst>
      <p:ext uri="{BB962C8B-B14F-4D97-AF65-F5344CB8AC3E}">
        <p14:creationId xmlns:p14="http://schemas.microsoft.com/office/powerpoint/2010/main" val="16848179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a:p>
            <a:r>
              <a:rPr lang="en-CA" dirty="0"/>
              <a:t>Among all the experimental burn sites, the </a:t>
            </a:r>
            <a:r>
              <a:rPr lang="en-CA" dirty="0" err="1"/>
              <a:t>Sharpsand</a:t>
            </a:r>
            <a:r>
              <a:rPr lang="en-CA" dirty="0"/>
              <a:t> Creek site was the most fruitful in terms of number of burns. With a total of 27 experimental burns lit over an 18 year period (1974-1991), including some plots that had been pre-commercially thinned. </a:t>
            </a:r>
          </a:p>
          <a:p>
            <a:endParaRPr lang="en-CA" dirty="0"/>
          </a:p>
          <a:p>
            <a:r>
              <a:rPr lang="en-CA" dirty="0"/>
              <a:t>When first measured and in the first burns in about 1974-75, these stands, only about 25 years old naturally regenerated after a natural wildfire, were in the full throes of the stem-exclusion phase, rapidly transitioning from tens of thousands of small saplings to just a few thousand s/ha of larger trees. So at the time of measurement they had about 10,000 live trees/ha, and about 10,000 dead trees/ha, whereas by the mid-1980s, 10 years later, the live density had dropped by over half and the standing dead trees by 2/3. These three treatments gave just enough surface and crown fires to be able to make a statistically significant logistic regression model fitted to ISI and treatment type. And we can immediately note two different threshold ISI values, 6.6 and 10.3. With the LCBH being identical in the two stands and no evidence for different surface ROS, the difference can be attributed to the ladder fuels and used for an initial calibration of our model. </a:t>
            </a:r>
          </a:p>
          <a:p>
            <a:endParaRPr lang="en-CA" dirty="0"/>
          </a:p>
        </p:txBody>
      </p:sp>
      <p:sp>
        <p:nvSpPr>
          <p:cNvPr id="4" name="Slide Number Placeholder 3"/>
          <p:cNvSpPr>
            <a:spLocks noGrp="1"/>
          </p:cNvSpPr>
          <p:nvPr>
            <p:ph type="sldNum" sz="quarter" idx="5"/>
          </p:nvPr>
        </p:nvSpPr>
        <p:spPr/>
        <p:txBody>
          <a:bodyPr/>
          <a:lstStyle/>
          <a:p>
            <a:pPr>
              <a:defRPr/>
            </a:pPr>
            <a:fld id="{00675D28-B850-4AE5-9AB9-E39B6E3607BD}" type="slidenum">
              <a:rPr lang="en-CA" smtClean="0"/>
              <a:pPr>
                <a:defRPr/>
              </a:pPr>
              <a:t>10</a:t>
            </a:fld>
            <a:endParaRPr lang="en-CA"/>
          </a:p>
        </p:txBody>
      </p:sp>
    </p:spTree>
    <p:extLst>
      <p:ext uri="{BB962C8B-B14F-4D97-AF65-F5344CB8AC3E}">
        <p14:creationId xmlns:p14="http://schemas.microsoft.com/office/powerpoint/2010/main" val="24303325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278DD3-7C15-2BC2-BB5E-B0985708D0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081533-CBCF-F4F4-07D4-E2473E33BD7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4D91A6-4523-81D9-6322-4D2CBC5DB957}"/>
              </a:ext>
            </a:extLst>
          </p:cNvPr>
          <p:cNvSpPr>
            <a:spLocks noGrp="1"/>
          </p:cNvSpPr>
          <p:nvPr>
            <p:ph type="body" idx="1"/>
          </p:nvPr>
        </p:nvSpPr>
        <p:spPr/>
        <p:txBody>
          <a:bodyPr/>
          <a:lstStyle/>
          <a:p>
            <a:endParaRPr lang="en-CA" dirty="0"/>
          </a:p>
          <a:p>
            <a:r>
              <a:rPr lang="en-CA" dirty="0"/>
              <a:t>So, to do this empirical solving, we needed a surface fire model, which is something that isn’t really part of the FBP System. </a:t>
            </a:r>
          </a:p>
          <a:p>
            <a:endParaRPr lang="en-CA" dirty="0"/>
          </a:p>
          <a:p>
            <a:r>
              <a:rPr lang="en-CA" dirty="0"/>
              <a:t>The good news is that with almost 90 SF data points there were enough observations to show a clear relationship with ISI</a:t>
            </a:r>
          </a:p>
          <a:p>
            <a:endParaRPr lang="en-CA" dirty="0"/>
          </a:p>
          <a:p>
            <a:r>
              <a:rPr lang="en-CA" dirty="0"/>
              <a:t>We could then use these values to solve for M empirically. </a:t>
            </a:r>
          </a:p>
          <a:p>
            <a:endParaRPr lang="en-CA" dirty="0"/>
          </a:p>
          <a:p>
            <a:r>
              <a:rPr lang="en-CA" dirty="0"/>
              <a:t>The bad news is that all these variables are quite sensitive. </a:t>
            </a:r>
          </a:p>
          <a:p>
            <a:r>
              <a:rPr lang="en-CA" dirty="0"/>
              <a:t>So these ROS models are quite sensitive to ISI or Isa values, and measured SFC in the burns was not significantly different, but kind of marginally different, with a p value of about 0.08. </a:t>
            </a:r>
          </a:p>
          <a:p>
            <a:endParaRPr lang="en-CA" dirty="0"/>
          </a:p>
          <a:p>
            <a:r>
              <a:rPr lang="en-CA" dirty="0"/>
              <a:t>So depending on which models you use and assumptions regarding ladder fuel centroid height and fuel consumption, I came up with estimates for M of about … </a:t>
            </a:r>
            <a:r>
              <a:rPr lang="en-CA"/>
              <a:t>mean value of about 4</a:t>
            </a:r>
            <a:endParaRPr lang="en-CA" dirty="0"/>
          </a:p>
        </p:txBody>
      </p:sp>
      <p:sp>
        <p:nvSpPr>
          <p:cNvPr id="4" name="Slide Number Placeholder 3">
            <a:extLst>
              <a:ext uri="{FF2B5EF4-FFF2-40B4-BE49-F238E27FC236}">
                <a16:creationId xmlns:a16="http://schemas.microsoft.com/office/drawing/2014/main" id="{2409B324-4ECE-1FA7-6AAA-6D19D92F4FEE}"/>
              </a:ext>
            </a:extLst>
          </p:cNvPr>
          <p:cNvSpPr>
            <a:spLocks noGrp="1"/>
          </p:cNvSpPr>
          <p:nvPr>
            <p:ph type="sldNum" sz="quarter" idx="5"/>
          </p:nvPr>
        </p:nvSpPr>
        <p:spPr/>
        <p:txBody>
          <a:bodyPr/>
          <a:lstStyle/>
          <a:p>
            <a:pPr>
              <a:defRPr/>
            </a:pPr>
            <a:fld id="{00675D28-B850-4AE5-9AB9-E39B6E3607BD}" type="slidenum">
              <a:rPr lang="en-CA" smtClean="0"/>
              <a:pPr>
                <a:defRPr/>
              </a:pPr>
              <a:t>11</a:t>
            </a:fld>
            <a:endParaRPr lang="en-CA"/>
          </a:p>
        </p:txBody>
      </p:sp>
    </p:spTree>
    <p:extLst>
      <p:ext uri="{BB962C8B-B14F-4D97-AF65-F5344CB8AC3E}">
        <p14:creationId xmlns:p14="http://schemas.microsoft.com/office/powerpoint/2010/main" val="38233509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3578B5-B966-4678-07D9-403777B050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41A746-703B-6D70-5774-BB972E6DB2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6C7A2D-0E15-6607-DDD2-261CCBD441AD}"/>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31F23604-109F-8691-6A23-C5BDF7C5D131}"/>
              </a:ext>
            </a:extLst>
          </p:cNvPr>
          <p:cNvSpPr>
            <a:spLocks noGrp="1"/>
          </p:cNvSpPr>
          <p:nvPr>
            <p:ph type="sldNum" sz="quarter" idx="5"/>
          </p:nvPr>
        </p:nvSpPr>
        <p:spPr/>
        <p:txBody>
          <a:bodyPr/>
          <a:lstStyle/>
          <a:p>
            <a:pPr>
              <a:defRPr/>
            </a:pPr>
            <a:fld id="{00675D28-B850-4AE5-9AB9-E39B6E3607BD}" type="slidenum">
              <a:rPr lang="en-CA" smtClean="0"/>
              <a:pPr>
                <a:defRPr/>
              </a:pPr>
              <a:t>12</a:t>
            </a:fld>
            <a:endParaRPr lang="en-CA"/>
          </a:p>
        </p:txBody>
      </p:sp>
    </p:spTree>
    <p:extLst>
      <p:ext uri="{BB962C8B-B14F-4D97-AF65-F5344CB8AC3E}">
        <p14:creationId xmlns:p14="http://schemas.microsoft.com/office/powerpoint/2010/main" val="23545807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56ECBD-9A45-FB7A-ECB0-EC8004102AFE}"/>
            </a:ext>
          </a:extLst>
        </p:cNvPr>
        <p:cNvGrpSpPr/>
        <p:nvPr/>
      </p:nvGrpSpPr>
      <p:grpSpPr>
        <a:xfrm>
          <a:off x="0" y="0"/>
          <a:ext cx="0" cy="0"/>
          <a:chOff x="0" y="0"/>
          <a:chExt cx="0" cy="0"/>
        </a:xfrm>
      </p:grpSpPr>
      <p:sp>
        <p:nvSpPr>
          <p:cNvPr id="223234" name="Rectangle 2">
            <a:extLst>
              <a:ext uri="{FF2B5EF4-FFF2-40B4-BE49-F238E27FC236}">
                <a16:creationId xmlns:a16="http://schemas.microsoft.com/office/drawing/2014/main" id="{0103B3DF-DF38-DC52-0FFF-B947821B9C4B}"/>
              </a:ext>
            </a:extLst>
          </p:cNvPr>
          <p:cNvSpPr>
            <a:spLocks noGrp="1" noRot="1" noChangeAspect="1" noChangeArrowheads="1" noTextEdit="1"/>
          </p:cNvSpPr>
          <p:nvPr>
            <p:ph type="sldImg"/>
          </p:nvPr>
        </p:nvSpPr>
        <p:spPr>
          <a:xfrm>
            <a:off x="381000" y="685800"/>
            <a:ext cx="6096000" cy="3429000"/>
          </a:xfrm>
          <a:ln/>
        </p:spPr>
      </p:sp>
      <p:sp>
        <p:nvSpPr>
          <p:cNvPr id="223235" name="Rectangle 3">
            <a:extLst>
              <a:ext uri="{FF2B5EF4-FFF2-40B4-BE49-F238E27FC236}">
                <a16:creationId xmlns:a16="http://schemas.microsoft.com/office/drawing/2014/main" id="{EA132AEE-A9CA-BD74-4019-A5F4F010A9B3}"/>
              </a:ext>
            </a:extLst>
          </p:cNvPr>
          <p:cNvSpPr>
            <a:spLocks noGrp="1" noChangeArrowheads="1"/>
          </p:cNvSpPr>
          <p:nvPr>
            <p:ph type="body" idx="1"/>
          </p:nvPr>
        </p:nvSpPr>
        <p:spPr>
          <a:noFill/>
          <a:ln/>
        </p:spPr>
        <p:txBody>
          <a:bodyPr/>
          <a:lstStyle/>
          <a:p>
            <a:endParaRPr lang="en-CA" baseline="0" dirty="0"/>
          </a:p>
          <a:p>
            <a:r>
              <a:rPr lang="en-CA" baseline="0" dirty="0"/>
              <a:t>But of course it’s very common for ladder fuels to be present in significant abundance. </a:t>
            </a:r>
          </a:p>
          <a:p>
            <a:endParaRPr lang="en-CA" baseline="0" dirty="0"/>
          </a:p>
          <a:p>
            <a:r>
              <a:rPr lang="en-CA" baseline="0" dirty="0"/>
              <a:t>Another scenario that’s exceedingly common, in all sorts of conifer ecosystems, is a dual layer stand, typically with a shade-intolerant overstory, such as a pine species, with an understory of a shade-tolerant species, such as spruce or true fir such as balsam fir or subalpine fir</a:t>
            </a:r>
          </a:p>
          <a:p>
            <a:endParaRPr lang="en-CA" baseline="0" dirty="0"/>
          </a:p>
          <a:p>
            <a:r>
              <a:rPr lang="en-CA" baseline="0" dirty="0"/>
              <a:t>In the Canadian experimental fire database, there are a couple of sites where this structure was repeatedly burned, including at </a:t>
            </a:r>
            <a:r>
              <a:rPr lang="en-CA" baseline="0" dirty="0" err="1"/>
              <a:t>Kenshoe</a:t>
            </a:r>
            <a:r>
              <a:rPr lang="en-CA" baseline="0" dirty="0"/>
              <a:t> Lake, Ontario, as shown in this photo</a:t>
            </a:r>
          </a:p>
          <a:p>
            <a:endParaRPr lang="en-CA" baseline="0" dirty="0"/>
          </a:p>
          <a:p>
            <a:r>
              <a:rPr lang="en-CA" baseline="0" dirty="0"/>
              <a:t>And as we start thinking about how a simple crowning model could work in this situation, there are some additional fuel structure measures that matter – things like the understory or mid-story layer canopy dimensions, and distances between the fuel layers. This is taking the Fuel Strata Gap notion to the next level. And obviously, the level of complexity in some stands could get much higher, with quite a few more than two species or layers, and horizontal clumping and spreading patterns to consider as well. </a:t>
            </a:r>
          </a:p>
        </p:txBody>
      </p:sp>
    </p:spTree>
    <p:extLst>
      <p:ext uri="{BB962C8B-B14F-4D97-AF65-F5344CB8AC3E}">
        <p14:creationId xmlns:p14="http://schemas.microsoft.com/office/powerpoint/2010/main" val="297019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3982C8-C9BD-2FEF-A27C-7048E1402B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273D5B-8938-916A-C5D2-4CD84CCFB2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6186B8-3FD8-BC55-C63D-0350C13CA3D9}"/>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8AB7E621-DB26-79BC-2C44-657A755A340C}"/>
              </a:ext>
            </a:extLst>
          </p:cNvPr>
          <p:cNvSpPr>
            <a:spLocks noGrp="1"/>
          </p:cNvSpPr>
          <p:nvPr>
            <p:ph type="sldNum" sz="quarter" idx="5"/>
          </p:nvPr>
        </p:nvSpPr>
        <p:spPr/>
        <p:txBody>
          <a:bodyPr/>
          <a:lstStyle/>
          <a:p>
            <a:pPr>
              <a:defRPr/>
            </a:pPr>
            <a:fld id="{00675D28-B850-4AE5-9AB9-E39B6E3607BD}" type="slidenum">
              <a:rPr lang="en-CA" smtClean="0"/>
              <a:pPr>
                <a:defRPr/>
              </a:pPr>
              <a:t>14</a:t>
            </a:fld>
            <a:endParaRPr lang="en-CA"/>
          </a:p>
        </p:txBody>
      </p:sp>
    </p:spTree>
    <p:extLst>
      <p:ext uri="{BB962C8B-B14F-4D97-AF65-F5344CB8AC3E}">
        <p14:creationId xmlns:p14="http://schemas.microsoft.com/office/powerpoint/2010/main" val="10063692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Rot="1" noChangeAspect="1" noChangeArrowheads="1" noTextEdit="1"/>
          </p:cNvSpPr>
          <p:nvPr>
            <p:ph type="sldImg"/>
          </p:nvPr>
        </p:nvSpPr>
        <p:spPr>
          <a:xfrm>
            <a:off x="381000" y="685800"/>
            <a:ext cx="6096000" cy="3429000"/>
          </a:xfrm>
          <a:ln/>
        </p:spPr>
      </p:sp>
      <p:sp>
        <p:nvSpPr>
          <p:cNvPr id="223235" name="Rectangle 3"/>
          <p:cNvSpPr>
            <a:spLocks noGrp="1" noChangeArrowheads="1"/>
          </p:cNvSpPr>
          <p:nvPr>
            <p:ph type="body" idx="1"/>
          </p:nvPr>
        </p:nvSpPr>
        <p:spPr>
          <a:noFill/>
          <a:ln/>
        </p:spPr>
        <p:txBody>
          <a:bodyPr/>
          <a:lstStyle/>
          <a:p>
            <a:r>
              <a:rPr lang="en-CA" dirty="0"/>
              <a:t>Break – </a:t>
            </a:r>
          </a:p>
          <a:p>
            <a:endParaRPr lang="en-CA" dirty="0"/>
          </a:p>
        </p:txBody>
      </p:sp>
    </p:spTree>
    <p:extLst>
      <p:ext uri="{BB962C8B-B14F-4D97-AF65-F5344CB8AC3E}">
        <p14:creationId xmlns:p14="http://schemas.microsoft.com/office/powerpoint/2010/main" val="31977035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Rot="1" noChangeAspect="1" noChangeArrowheads="1" noTextEdit="1"/>
          </p:cNvSpPr>
          <p:nvPr>
            <p:ph type="sldImg"/>
          </p:nvPr>
        </p:nvSpPr>
        <p:spPr>
          <a:xfrm>
            <a:off x="381000" y="685800"/>
            <a:ext cx="6096000" cy="3429000"/>
          </a:xfrm>
          <a:ln/>
        </p:spPr>
      </p:sp>
      <p:sp>
        <p:nvSpPr>
          <p:cNvPr id="223235" name="Rectangle 3"/>
          <p:cNvSpPr>
            <a:spLocks noGrp="1" noChangeArrowheads="1"/>
          </p:cNvSpPr>
          <p:nvPr>
            <p:ph type="body" idx="1"/>
          </p:nvPr>
        </p:nvSpPr>
        <p:spPr>
          <a:noFill/>
          <a:ln/>
        </p:spPr>
        <p:txBody>
          <a:bodyPr/>
          <a:lstStyle/>
          <a:p>
            <a:r>
              <a:rPr lang="en-CA" dirty="0"/>
              <a:t>So we’ve already talked about some of the issues with our FWI codes being insensitive to stand condition – indices based on weather alone designed to represent aspects of fuel moisture, litter, upper duff, deep duff and large wood, but actual MC varies considerably based on stand characteristics. But in the FBP System it works out mostly ok because the ROS and consumption curves are fitted on the ISI, calculated using the FFMC, not on actual fuel moisture. </a:t>
            </a:r>
          </a:p>
          <a:p>
            <a:endParaRPr lang="en-CA" dirty="0"/>
          </a:p>
          <a:p>
            <a:r>
              <a:rPr lang="en-CA" dirty="0"/>
              <a:t>So when we decide we want to convert to actual fuel moisture including stand influence, we have to be very careful, because there’s so much variability, and all sorts of forest ecology factors start becoming important – things like seasonality and understory vegetation and soil type. </a:t>
            </a:r>
          </a:p>
          <a:p>
            <a:endParaRPr lang="en-CA" dirty="0"/>
          </a:p>
        </p:txBody>
      </p:sp>
    </p:spTree>
    <p:extLst>
      <p:ext uri="{BB962C8B-B14F-4D97-AF65-F5344CB8AC3E}">
        <p14:creationId xmlns:p14="http://schemas.microsoft.com/office/powerpoint/2010/main" val="12575607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Rot="1" noChangeAspect="1" noChangeArrowheads="1" noTextEdit="1"/>
          </p:cNvSpPr>
          <p:nvPr>
            <p:ph type="sldImg"/>
          </p:nvPr>
        </p:nvSpPr>
        <p:spPr>
          <a:xfrm>
            <a:off x="381000" y="685800"/>
            <a:ext cx="6096000" cy="3429000"/>
          </a:xfrm>
          <a:ln/>
        </p:spPr>
      </p:sp>
      <p:sp>
        <p:nvSpPr>
          <p:cNvPr id="223235" name="Rectangle 3"/>
          <p:cNvSpPr>
            <a:spLocks noGrp="1" noChangeArrowheads="1"/>
          </p:cNvSpPr>
          <p:nvPr>
            <p:ph type="body" idx="1"/>
          </p:nvPr>
        </p:nvSpPr>
        <p:spPr>
          <a:noFill/>
          <a:ln/>
        </p:spPr>
        <p:txBody>
          <a:bodyPr/>
          <a:lstStyle/>
          <a:p>
            <a:r>
              <a:rPr lang="en-CA" dirty="0"/>
              <a:t>One nice effort to address this – to incorporate some stand variables into MC estimates came out in 2007 by Mike Wotton and Jen Beverly</a:t>
            </a:r>
          </a:p>
          <a:p>
            <a:endParaRPr lang="en-CA" dirty="0"/>
          </a:p>
          <a:p>
            <a:r>
              <a:rPr lang="en-CA" dirty="0"/>
              <a:t>Frankly this</a:t>
            </a:r>
            <a:r>
              <a:rPr lang="en-CA" baseline="0" dirty="0"/>
              <a:t> paper should have made a bigger splash in the Can. FB community than it did. It’s a bit quirky, but offers some nice additional flexibility compared to base FFMC and ISI.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CA" dirty="0"/>
              <a:t>paper that analyzed all the old moisture data from the early-</a:t>
            </a:r>
            <a:r>
              <a:rPr lang="en-CA" baseline="0" dirty="0"/>
              <a:t> mid 20</a:t>
            </a:r>
            <a:r>
              <a:rPr lang="en-CA" baseline="30000" dirty="0"/>
              <a:t>th</a:t>
            </a:r>
            <a:r>
              <a:rPr lang="en-CA" baseline="0" dirty="0"/>
              <a:t> century. </a:t>
            </a:r>
            <a:endParaRPr lang="en-CA" dirty="0"/>
          </a:p>
          <a:p>
            <a:endParaRPr lang="en-CA" baseline="0" dirty="0"/>
          </a:p>
          <a:p>
            <a:r>
              <a:rPr lang="en-CA" baseline="0" dirty="0"/>
              <a:t>Very large sample size, very nice range of data. All relationships (highly) statistically significant, focussed only on moderate to high fire danger FFMC levels. </a:t>
            </a:r>
          </a:p>
          <a:p>
            <a:endParaRPr lang="en-CA" baseline="0" dirty="0"/>
          </a:p>
          <a:p>
            <a:r>
              <a:rPr lang="en-CA" baseline="0" dirty="0"/>
              <a:t>There is some criticism of field data on moisture content studies; they often have a lot of data from high moisture conditions, moisture contents of 25-30% or higher, correspond to FFMC values in the 70s or so – these aren’t very useful. Day to day moisture content on wildfires that grow to any sort of appreciable size has to be below 10-15%; with many cases of single digits – moisture contents of 8, 7, 6 %; down to 3 or 4 percent in extreme cases, like in southern interior BC. </a:t>
            </a:r>
          </a:p>
          <a:p>
            <a:r>
              <a:rPr lang="en-CA" baseline="0" dirty="0"/>
              <a:t> </a:t>
            </a:r>
          </a:p>
          <a:p>
            <a:r>
              <a:rPr lang="en-CA" baseline="0" dirty="0"/>
              <a:t>Anyway, this study had a large dataset, with nearly 7000 observations; Median moisture content was 16%, so there’s at least half of these observations which are useful</a:t>
            </a:r>
            <a:endParaRPr lang="en-CA" dirty="0"/>
          </a:p>
        </p:txBody>
      </p:sp>
    </p:spTree>
    <p:extLst>
      <p:ext uri="{BB962C8B-B14F-4D97-AF65-F5344CB8AC3E}">
        <p14:creationId xmlns:p14="http://schemas.microsoft.com/office/powerpoint/2010/main" val="699650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Ok, </a:t>
            </a:r>
          </a:p>
          <a:p>
            <a:r>
              <a:rPr lang="en-CA" dirty="0"/>
              <a:t>The bulk of this dataset that made up the FBP System actually breaks down to individual fire experiments at a finite number of sites across Canada. </a:t>
            </a:r>
          </a:p>
          <a:p>
            <a:endParaRPr lang="en-CA" dirty="0"/>
          </a:p>
          <a:p>
            <a:r>
              <a:rPr lang="en-CA" dirty="0"/>
              <a:t>Examining the evolution of the main experimental burn dataset bring us to a table such as this one</a:t>
            </a:r>
          </a:p>
          <a:p>
            <a:r>
              <a:rPr lang="en-CA" dirty="0"/>
              <a:t>Earliest burns by Van Wagner in 1960 through various projects in Ontario, Alberta, the NWT, and one in BC</a:t>
            </a:r>
          </a:p>
          <a:p>
            <a:endParaRPr lang="en-CA" dirty="0"/>
          </a:p>
          <a:p>
            <a:r>
              <a:rPr lang="en-CA" dirty="0"/>
              <a:t>The FBP data was complete by 1986, but a few projects kept going, including some additional burning in the heavily stocked jack pine stands of </a:t>
            </a:r>
            <a:r>
              <a:rPr lang="en-CA" dirty="0" err="1"/>
              <a:t>Sharpsand</a:t>
            </a:r>
            <a:r>
              <a:rPr lang="en-CA" dirty="0"/>
              <a:t> Creek, results only finally published in 2017.</a:t>
            </a:r>
          </a:p>
          <a:p>
            <a:endParaRPr lang="en-CA" dirty="0"/>
          </a:p>
          <a:p>
            <a:r>
              <a:rPr lang="en-CA" dirty="0"/>
              <a:t>And then the International Crown Fire Modelling experiment in the 1990s, which was not considered part of the FBP System but was designed to test a physical crown fire model</a:t>
            </a:r>
          </a:p>
          <a:p>
            <a:endParaRPr lang="en-CA" dirty="0"/>
          </a:p>
          <a:p>
            <a:r>
              <a:rPr lang="en-CA" dirty="0"/>
              <a:t>Experimental burning has not completely died since then, and a few notable projects have been completed in the early 2000s, notably the Pelican mountain project, a couple of plots burned in 2019. </a:t>
            </a:r>
          </a:p>
        </p:txBody>
      </p:sp>
      <p:sp>
        <p:nvSpPr>
          <p:cNvPr id="4" name="Slide Number Placeholder 3"/>
          <p:cNvSpPr>
            <a:spLocks noGrp="1"/>
          </p:cNvSpPr>
          <p:nvPr>
            <p:ph type="sldNum" sz="quarter" idx="5"/>
          </p:nvPr>
        </p:nvSpPr>
        <p:spPr/>
        <p:txBody>
          <a:bodyPr/>
          <a:lstStyle/>
          <a:p>
            <a:pPr>
              <a:defRPr/>
            </a:pPr>
            <a:fld id="{00675D28-B850-4AE5-9AB9-E39B6E3607BD}" type="slidenum">
              <a:rPr lang="en-CA" smtClean="0"/>
              <a:pPr>
                <a:defRPr/>
              </a:pPr>
              <a:t>18</a:t>
            </a:fld>
            <a:endParaRPr lang="en-CA"/>
          </a:p>
        </p:txBody>
      </p:sp>
    </p:spTree>
    <p:extLst>
      <p:ext uri="{BB962C8B-B14F-4D97-AF65-F5344CB8AC3E}">
        <p14:creationId xmlns:p14="http://schemas.microsoft.com/office/powerpoint/2010/main" val="32728622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Here’s the rest of it, highlighting the stand-adjusted moisture content work, LCBH, and the adjustments to get FSG. </a:t>
            </a:r>
          </a:p>
        </p:txBody>
      </p:sp>
      <p:sp>
        <p:nvSpPr>
          <p:cNvPr id="4" name="Slide Number Placeholder 3"/>
          <p:cNvSpPr>
            <a:spLocks noGrp="1"/>
          </p:cNvSpPr>
          <p:nvPr>
            <p:ph type="sldNum" sz="quarter" idx="5"/>
          </p:nvPr>
        </p:nvSpPr>
        <p:spPr/>
        <p:txBody>
          <a:bodyPr/>
          <a:lstStyle/>
          <a:p>
            <a:pPr>
              <a:defRPr/>
            </a:pPr>
            <a:fld id="{00675D28-B850-4AE5-9AB9-E39B6E3607BD}" type="slidenum">
              <a:rPr lang="en-CA" smtClean="0"/>
              <a:pPr>
                <a:defRPr/>
              </a:pPr>
              <a:t>19</a:t>
            </a:fld>
            <a:endParaRPr lang="en-CA"/>
          </a:p>
        </p:txBody>
      </p:sp>
    </p:spTree>
    <p:extLst>
      <p:ext uri="{BB962C8B-B14F-4D97-AF65-F5344CB8AC3E}">
        <p14:creationId xmlns:p14="http://schemas.microsoft.com/office/powerpoint/2010/main" val="358697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Rot="1" noChangeAspect="1" noChangeArrowheads="1" noTextEdit="1"/>
          </p:cNvSpPr>
          <p:nvPr>
            <p:ph type="sldImg"/>
          </p:nvPr>
        </p:nvSpPr>
        <p:spPr>
          <a:xfrm>
            <a:off x="381000" y="685800"/>
            <a:ext cx="6096000" cy="3429000"/>
          </a:xfrm>
          <a:ln/>
        </p:spPr>
      </p:sp>
      <p:sp>
        <p:nvSpPr>
          <p:cNvPr id="223235" name="Rectangle 3"/>
          <p:cNvSpPr>
            <a:spLocks noGrp="1" noChangeArrowheads="1"/>
          </p:cNvSpPr>
          <p:nvPr>
            <p:ph type="body" idx="1"/>
          </p:nvPr>
        </p:nvSpPr>
        <p:spPr>
          <a:noFill/>
          <a:ln/>
        </p:spPr>
        <p:txBody>
          <a:bodyPr/>
          <a:lstStyle/>
          <a:p>
            <a:r>
              <a:rPr lang="en-CA" dirty="0"/>
              <a:t>Any discussion of fire behaviour modelling in Canada generally starts with the Canadian For….</a:t>
            </a:r>
          </a:p>
          <a:p>
            <a:endParaRPr lang="en-CA" dirty="0"/>
          </a:p>
          <a:p>
            <a:r>
              <a:rPr lang="en-CA" dirty="0"/>
              <a:t>CFFDRS, and FBP sub-system, which has been around in its more or less finished form since 1992</a:t>
            </a:r>
          </a:p>
          <a:p>
            <a:endParaRPr lang="en-CA" dirty="0"/>
          </a:p>
          <a:p>
            <a:r>
              <a:rPr lang="en-CA" dirty="0"/>
              <a:t>Uses inputs from the FWI system, which predicts fuel moisture in closed conifer stands, and one or more categorical fuel types. </a:t>
            </a:r>
          </a:p>
          <a:p>
            <a:r>
              <a:rPr lang="en-CA" dirty="0"/>
              <a:t>There are 7 conifer types, and each one features empirical functions for predicting fuel consumption and rate of spread. </a:t>
            </a:r>
          </a:p>
          <a:p>
            <a:r>
              <a:rPr lang="en-CA" dirty="0"/>
              <a:t>Conifer fuel type models encompass the full range of fire behaviour type, from creeping surface fires to high intensity active crown fires. </a:t>
            </a:r>
          </a:p>
          <a:p>
            <a:endParaRPr lang="en-CA" dirty="0"/>
          </a:p>
          <a:p>
            <a:r>
              <a:rPr lang="en-CA" dirty="0"/>
              <a:t>The system has been in use since the 1990s with a variety of associated tools currently in use, from the </a:t>
            </a:r>
          </a:p>
          <a:p>
            <a:r>
              <a:rPr lang="en-CA" dirty="0"/>
              <a:t>Field guide – Steve Taylor</a:t>
            </a:r>
          </a:p>
          <a:p>
            <a:r>
              <a:rPr lang="en-CA" dirty="0"/>
              <a:t>To a variety of calculators, dashboards and applications including the Prometheus fire growth model. </a:t>
            </a:r>
          </a:p>
          <a:p>
            <a:endParaRPr lang="en-CA" dirty="0"/>
          </a:p>
          <a:p>
            <a:endParaRPr lang="en-CA" dirty="0"/>
          </a:p>
          <a:p>
            <a:endParaRPr lang="en-CA" dirty="0"/>
          </a:p>
        </p:txBody>
      </p:sp>
    </p:spTree>
    <p:extLst>
      <p:ext uri="{BB962C8B-B14F-4D97-AF65-F5344CB8AC3E}">
        <p14:creationId xmlns:p14="http://schemas.microsoft.com/office/powerpoint/2010/main" val="280605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Rot="1" noChangeAspect="1" noChangeArrowheads="1" noTextEdit="1"/>
          </p:cNvSpPr>
          <p:nvPr>
            <p:ph type="sldImg"/>
          </p:nvPr>
        </p:nvSpPr>
        <p:spPr>
          <a:xfrm>
            <a:off x="381000" y="685800"/>
            <a:ext cx="6096000" cy="3429000"/>
          </a:xfrm>
          <a:ln/>
        </p:spPr>
      </p:sp>
      <p:sp>
        <p:nvSpPr>
          <p:cNvPr id="223235" name="Rectangle 3"/>
          <p:cNvSpPr>
            <a:spLocks noGrp="1" noChangeArrowheads="1"/>
          </p:cNvSpPr>
          <p:nvPr>
            <p:ph type="body" idx="1"/>
          </p:nvPr>
        </p:nvSpPr>
        <p:spPr>
          <a:noFill/>
          <a:ln/>
        </p:spPr>
        <p:txBody>
          <a:bodyPr/>
          <a:lstStyle/>
          <a:p>
            <a:r>
              <a:rPr lang="en-CA" baseline="0" dirty="0"/>
              <a:t>In terms of interpreting what’s going on - here are the results of the new crown fire initiation reanalysis, showing the spread of data along four main variables, </a:t>
            </a:r>
            <a:r>
              <a:rPr lang="en-CA" baseline="0" dirty="0" err="1"/>
              <a:t>ws</a:t>
            </a:r>
            <a:r>
              <a:rPr lang="en-CA" baseline="0" dirty="0"/>
              <a:t> horizontal, FSG vertical, size of symbols represents SFC and colour represents moisture content. And the shape represents observed crown fires vs surface fires, as reported by original experimental burn observers. as predicted by the Wotton-Beverly model. The lines are the 50% probability lines, calculated at various moisture contents as shown. </a:t>
            </a:r>
          </a:p>
          <a:p>
            <a:endParaRPr lang="en-CA" baseline="0" dirty="0"/>
          </a:p>
          <a:p>
            <a:r>
              <a:rPr lang="en-CA" baseline="0" dirty="0"/>
              <a:t>The second figure shows the probability of CFI, at different FSG values as wind speed increases; calculated at median SFC of 1.4 kg and 9% moisture content </a:t>
            </a:r>
          </a:p>
          <a:p>
            <a:endParaRPr lang="en-CA" baseline="0" dirty="0"/>
          </a:p>
          <a:p>
            <a:r>
              <a:rPr lang="en-CA" baseline="0" dirty="0"/>
              <a:t>It does take a while to wrap your head around these data – the point is, SF at top left, CF at bottom right</a:t>
            </a:r>
          </a:p>
          <a:p>
            <a:r>
              <a:rPr lang="en-CA" baseline="0" dirty="0"/>
              <a:t>Lines are the breakpoints between them, calculated under standard conditions</a:t>
            </a:r>
          </a:p>
          <a:p>
            <a:endParaRPr lang="en-CA" baseline="0" dirty="0"/>
          </a:p>
          <a:p>
            <a:r>
              <a:rPr lang="en-CA" baseline="0" dirty="0"/>
              <a:t>And yes, we could use more data. From experimental fires, from documented wildfires, and so on. You can see gaps in data space at the right side of the graph – high wind conditions (highest is Porter Lake; several pine experiments from 23-25 km/h wind speeds conducted way back in the 60s by Van Wagner) – in general, could use more high end observations in pine stands , Douglas-fir stands, or any high crown conifer. </a:t>
            </a:r>
          </a:p>
        </p:txBody>
      </p:sp>
    </p:spTree>
    <p:extLst>
      <p:ext uri="{BB962C8B-B14F-4D97-AF65-F5344CB8AC3E}">
        <p14:creationId xmlns:p14="http://schemas.microsoft.com/office/powerpoint/2010/main" val="6355278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Ok so here’s your classic 2-layer stand. It’s usually a shade intolerant species up top, often pine – jack pine, lodgepole, ponderosa, etc.</a:t>
            </a:r>
          </a:p>
          <a:p>
            <a:r>
              <a:rPr lang="en-CA" dirty="0"/>
              <a:t>Underneath you have a shade-tolerant species –black spruce, balsam fir, etc. </a:t>
            </a:r>
          </a:p>
          <a:p>
            <a:endParaRPr lang="en-CA" dirty="0"/>
          </a:p>
          <a:p>
            <a:r>
              <a:rPr lang="en-CA" dirty="0"/>
              <a:t>We’ve always struggled with what to do with these. </a:t>
            </a:r>
          </a:p>
          <a:p>
            <a:endParaRPr lang="en-CA" dirty="0"/>
          </a:p>
          <a:p>
            <a:r>
              <a:rPr lang="en-CA" dirty="0"/>
              <a:t>Clearly, this is a vertically bimodal distribution of crown fuels. </a:t>
            </a:r>
          </a:p>
          <a:p>
            <a:r>
              <a:rPr lang="en-CA" dirty="0"/>
              <a:t>I’ve drawn this a bit simply here, eh? Here it’s a distinct layer, with several trees that are roughly the same size</a:t>
            </a:r>
          </a:p>
          <a:p>
            <a:r>
              <a:rPr lang="en-CA" dirty="0"/>
              <a:t>That isn’t always the case; rather, the norm is high variability, particularly in the shade-tolerant layer; some trees will be poking right up into the upper canopy.</a:t>
            </a:r>
          </a:p>
        </p:txBody>
      </p:sp>
      <p:sp>
        <p:nvSpPr>
          <p:cNvPr id="4" name="Slide Number Placeholder 3"/>
          <p:cNvSpPr>
            <a:spLocks noGrp="1"/>
          </p:cNvSpPr>
          <p:nvPr>
            <p:ph type="sldNum" sz="quarter" idx="5"/>
          </p:nvPr>
        </p:nvSpPr>
        <p:spPr/>
        <p:txBody>
          <a:bodyPr/>
          <a:lstStyle/>
          <a:p>
            <a:fld id="{FBDAFF02-B5C4-4C5E-ACE6-132335A645FB}" type="slidenum">
              <a:rPr lang="en-CA" smtClean="0"/>
              <a:t>21</a:t>
            </a:fld>
            <a:endParaRPr lang="en-CA"/>
          </a:p>
        </p:txBody>
      </p:sp>
    </p:spTree>
    <p:extLst>
      <p:ext uri="{BB962C8B-B14F-4D97-AF65-F5344CB8AC3E}">
        <p14:creationId xmlns:p14="http://schemas.microsoft.com/office/powerpoint/2010/main" val="11087780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Step 1: </a:t>
            </a:r>
          </a:p>
          <a:p>
            <a:r>
              <a:rPr lang="en-CA" dirty="0"/>
              <a:t>Evaluate prob. Of CFI in lower stratum (spruce, true fir like Balsam or Subalpine, hemlock?)</a:t>
            </a:r>
          </a:p>
          <a:p>
            <a:r>
              <a:rPr lang="en-CA" dirty="0"/>
              <a:t>Measure or estimate midstory LCBH – all trees above DBH (sometimes set a DBH </a:t>
            </a:r>
            <a:r>
              <a:rPr lang="en-CA" dirty="0" err="1"/>
              <a:t>cutoff</a:t>
            </a:r>
            <a:r>
              <a:rPr lang="en-CA" dirty="0"/>
              <a:t>, e.g. 3 cm)</a:t>
            </a:r>
          </a:p>
          <a:p>
            <a:endParaRPr lang="en-CA" dirty="0"/>
          </a:p>
          <a:p>
            <a:r>
              <a:rPr lang="en-CA" dirty="0"/>
              <a:t>What you need to consider is how widespread in your stand or area of interest is that stratum</a:t>
            </a:r>
          </a:p>
          <a:p>
            <a:endParaRPr lang="en-CA" dirty="0"/>
          </a:p>
          <a:p>
            <a:r>
              <a:rPr lang="en-CA" dirty="0"/>
              <a:t>Typically these mid-story conifer layers are a bit discontinuous</a:t>
            </a:r>
          </a:p>
          <a:p>
            <a:endParaRPr lang="en-CA" dirty="0"/>
          </a:p>
          <a:p>
            <a:r>
              <a:rPr lang="en-CA" dirty="0"/>
              <a:t>It may be that you have something that is relevant to ½ your stand, or patches </a:t>
            </a:r>
          </a:p>
          <a:p>
            <a:r>
              <a:rPr lang="en-CA" dirty="0"/>
              <a:t>Anyway, that’s true for the whole fuel complex of course</a:t>
            </a:r>
          </a:p>
          <a:p>
            <a:endParaRPr lang="en-CA" dirty="0"/>
          </a:p>
          <a:p>
            <a:r>
              <a:rPr lang="en-CA" dirty="0"/>
              <a:t>So your surface fire is coming here and the first step is what’s the probability of engaging the lower stratum</a:t>
            </a:r>
          </a:p>
          <a:p>
            <a:r>
              <a:rPr lang="en-CA" dirty="0"/>
              <a:t>It’s usually close to 100% in these models, when LCBH is 1-2 m or less, sometimes essentially zero (note it’s just the overstory trees)</a:t>
            </a:r>
          </a:p>
          <a:p>
            <a:endParaRPr lang="en-CA" dirty="0"/>
          </a:p>
        </p:txBody>
      </p:sp>
      <p:sp>
        <p:nvSpPr>
          <p:cNvPr id="4" name="Slide Number Placeholder 3"/>
          <p:cNvSpPr>
            <a:spLocks noGrp="1"/>
          </p:cNvSpPr>
          <p:nvPr>
            <p:ph type="sldNum" sz="quarter" idx="5"/>
          </p:nvPr>
        </p:nvSpPr>
        <p:spPr/>
        <p:txBody>
          <a:bodyPr/>
          <a:lstStyle/>
          <a:p>
            <a:fld id="{FBDAFF02-B5C4-4C5E-ACE6-132335A645FB}" type="slidenum">
              <a:rPr lang="en-CA" smtClean="0"/>
              <a:t>22</a:t>
            </a:fld>
            <a:endParaRPr lang="en-CA"/>
          </a:p>
        </p:txBody>
      </p:sp>
    </p:spTree>
    <p:extLst>
      <p:ext uri="{BB962C8B-B14F-4D97-AF65-F5344CB8AC3E}">
        <p14:creationId xmlns:p14="http://schemas.microsoft.com/office/powerpoint/2010/main" val="34376767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So once you have fairly widespread torching of your mid-canopy layer, the question is – what will it take to jump up into the upper crown layer, and actually become more typically what we describe as a crown fire? </a:t>
            </a:r>
          </a:p>
          <a:p>
            <a:endParaRPr lang="en-CA" dirty="0"/>
          </a:p>
          <a:p>
            <a:r>
              <a:rPr lang="en-CA" dirty="0"/>
              <a:t>So – one big assumption here is that if we have involvement of the lower part of a stratum, fire will carry up through the crown; through the foliage of individual trees, and emit that convective and radiant energy from somewhere in the upper part </a:t>
            </a:r>
            <a:r>
              <a:rPr lang="en-CA"/>
              <a:t>of the crown. </a:t>
            </a:r>
            <a:endParaRPr lang="en-CA" dirty="0"/>
          </a:p>
        </p:txBody>
      </p:sp>
      <p:sp>
        <p:nvSpPr>
          <p:cNvPr id="4" name="Slide Number Placeholder 3"/>
          <p:cNvSpPr>
            <a:spLocks noGrp="1"/>
          </p:cNvSpPr>
          <p:nvPr>
            <p:ph type="sldNum" sz="quarter" idx="5"/>
          </p:nvPr>
        </p:nvSpPr>
        <p:spPr/>
        <p:txBody>
          <a:bodyPr/>
          <a:lstStyle/>
          <a:p>
            <a:fld id="{FBDAFF02-B5C4-4C5E-ACE6-132335A645FB}" type="slidenum">
              <a:rPr lang="en-CA" smtClean="0"/>
              <a:t>23</a:t>
            </a:fld>
            <a:endParaRPr lang="en-CA"/>
          </a:p>
        </p:txBody>
      </p:sp>
    </p:spTree>
    <p:extLst>
      <p:ext uri="{BB962C8B-B14F-4D97-AF65-F5344CB8AC3E}">
        <p14:creationId xmlns:p14="http://schemas.microsoft.com/office/powerpoint/2010/main" val="37458627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Figure 3:</a:t>
            </a:r>
          </a:p>
          <a:p>
            <a:endParaRPr lang="en-CA" dirty="0"/>
          </a:p>
          <a:p>
            <a:r>
              <a:rPr lang="en-CA" dirty="0"/>
              <a:t>So now we have a few calculations to make. And these are coded into the </a:t>
            </a:r>
            <a:r>
              <a:rPr lang="en-CA" dirty="0" err="1"/>
              <a:t>FuelGraph</a:t>
            </a:r>
            <a:r>
              <a:rPr lang="en-CA" dirty="0"/>
              <a:t> tool so you don’t have to worry about them</a:t>
            </a:r>
          </a:p>
          <a:p>
            <a:endParaRPr lang="en-CA" dirty="0"/>
          </a:p>
          <a:p>
            <a:r>
              <a:rPr lang="en-CA" dirty="0"/>
              <a:t>But basically what’s going on here is that we’re finding the centroid of the lower canopy and calculating the distance to the base of the upper canopy</a:t>
            </a:r>
          </a:p>
          <a:p>
            <a:endParaRPr lang="en-CA" dirty="0"/>
          </a:p>
          <a:p>
            <a:r>
              <a:rPr lang="en-CA" dirty="0"/>
              <a:t>So just like the surface fire emits radiative and convective energy from a height of zero, or a few cm, the lower stratum is assumed to emit most of its radiative and convective heat flux from a certain height. This could get very fancy, with models of tree crown shape and trying to figure out </a:t>
            </a:r>
            <a:r>
              <a:rPr lang="en-CA" dirty="0" err="1"/>
              <a:t>verticaly</a:t>
            </a:r>
            <a:r>
              <a:rPr lang="en-CA" dirty="0"/>
              <a:t> distributions and separating into several different layers. But to start with, we assume the middle of the crown. </a:t>
            </a:r>
          </a:p>
          <a:p>
            <a:endParaRPr lang="en-CA" dirty="0"/>
          </a:p>
          <a:p>
            <a:r>
              <a:rPr lang="en-CA" dirty="0"/>
              <a:t>The other thing we have to do is convert from live fuels to dead. Right? SFC is based on consumption of dead fuels in the litter and duff, and fine woody fuels on the ground. </a:t>
            </a:r>
          </a:p>
          <a:p>
            <a:endParaRPr lang="en-CA" dirty="0"/>
          </a:p>
          <a:p>
            <a:r>
              <a:rPr lang="en-CA" dirty="0"/>
              <a:t>So there are some equations to do this, and I’ve used a simple one from this fellow </a:t>
            </a:r>
            <a:r>
              <a:rPr lang="en-CA" dirty="0" err="1"/>
              <a:t>Babrauskas</a:t>
            </a:r>
            <a:r>
              <a:rPr lang="en-CA" dirty="0"/>
              <a:t> 2006, who burned Douglas-fir trees between about 0 and about 140 % moisture content and measured the heat output. So we use his equation to scale down from live fuel moisture to roughly dead fuel moisture levels. So we do need an estimate of FMC for that step. </a:t>
            </a:r>
          </a:p>
        </p:txBody>
      </p:sp>
      <p:sp>
        <p:nvSpPr>
          <p:cNvPr id="4" name="Slide Number Placeholder 3"/>
          <p:cNvSpPr>
            <a:spLocks noGrp="1"/>
          </p:cNvSpPr>
          <p:nvPr>
            <p:ph type="sldNum" sz="quarter" idx="5"/>
          </p:nvPr>
        </p:nvSpPr>
        <p:spPr/>
        <p:txBody>
          <a:bodyPr/>
          <a:lstStyle/>
          <a:p>
            <a:fld id="{FBDAFF02-B5C4-4C5E-ACE6-132335A645FB}" type="slidenum">
              <a:rPr lang="en-CA" smtClean="0"/>
              <a:t>24</a:t>
            </a:fld>
            <a:endParaRPr lang="en-CA"/>
          </a:p>
        </p:txBody>
      </p:sp>
    </p:spTree>
    <p:extLst>
      <p:ext uri="{BB962C8B-B14F-4D97-AF65-F5344CB8AC3E}">
        <p14:creationId xmlns:p14="http://schemas.microsoft.com/office/powerpoint/2010/main" val="16403807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Figure 3</a:t>
            </a:r>
          </a:p>
          <a:p>
            <a:endParaRPr lang="en-CA" dirty="0"/>
          </a:p>
          <a:p>
            <a:r>
              <a:rPr lang="en-CA" dirty="0"/>
              <a:t>And the last part of this, not to be forgotten, the actual surface fuels</a:t>
            </a:r>
          </a:p>
          <a:p>
            <a:endParaRPr lang="en-CA" dirty="0"/>
          </a:p>
          <a:p>
            <a:r>
              <a:rPr lang="en-CA" dirty="0"/>
              <a:t>So we’re assuming and pretending the engagement of the upper canopy is a factor of the burning fuel from the lower layer and the contribution from the actual surface fuels, whose influence is decreased by this scaling factor, z^1.5. </a:t>
            </a:r>
          </a:p>
          <a:p>
            <a:endParaRPr lang="en-CA" dirty="0"/>
          </a:p>
          <a:p>
            <a:r>
              <a:rPr lang="en-CA" dirty="0"/>
              <a:t>And of course the actual FSG here is the gap between the crown centroid and the upper LCBH.</a:t>
            </a:r>
          </a:p>
          <a:p>
            <a:r>
              <a:rPr lang="en-CA" dirty="0"/>
              <a:t>Maybe it should be 80% of the way up the tree or something, but in the present model it’s calculated at the midpoint of the crown layer</a:t>
            </a:r>
          </a:p>
        </p:txBody>
      </p:sp>
      <p:sp>
        <p:nvSpPr>
          <p:cNvPr id="4" name="Slide Number Placeholder 3"/>
          <p:cNvSpPr>
            <a:spLocks noGrp="1"/>
          </p:cNvSpPr>
          <p:nvPr>
            <p:ph type="sldNum" sz="quarter" idx="5"/>
          </p:nvPr>
        </p:nvSpPr>
        <p:spPr/>
        <p:txBody>
          <a:bodyPr/>
          <a:lstStyle/>
          <a:p>
            <a:fld id="{FBDAFF02-B5C4-4C5E-ACE6-132335A645FB}" type="slidenum">
              <a:rPr lang="en-CA" smtClean="0"/>
              <a:t>25</a:t>
            </a:fld>
            <a:endParaRPr lang="en-CA"/>
          </a:p>
        </p:txBody>
      </p:sp>
    </p:spTree>
    <p:extLst>
      <p:ext uri="{BB962C8B-B14F-4D97-AF65-F5344CB8AC3E}">
        <p14:creationId xmlns:p14="http://schemas.microsoft.com/office/powerpoint/2010/main" val="37915586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Rot="1" noChangeAspect="1" noChangeArrowheads="1" noTextEdit="1"/>
          </p:cNvSpPr>
          <p:nvPr>
            <p:ph type="sldImg"/>
          </p:nvPr>
        </p:nvSpPr>
        <p:spPr>
          <a:ln/>
        </p:spPr>
      </p:sp>
      <p:sp>
        <p:nvSpPr>
          <p:cNvPr id="223235" name="Rectangle 3"/>
          <p:cNvSpPr>
            <a:spLocks noGrp="1" noChangeArrowheads="1"/>
          </p:cNvSpPr>
          <p:nvPr>
            <p:ph type="body" idx="1"/>
          </p:nvPr>
        </p:nvSpPr>
        <p:spPr>
          <a:noFill/>
          <a:ln/>
        </p:spPr>
        <p:txBody>
          <a:bodyPr/>
          <a:lstStyle/>
          <a:p>
            <a:r>
              <a:rPr lang="en-CA" dirty="0"/>
              <a:t>Instability</a:t>
            </a:r>
            <a:r>
              <a:rPr lang="en-CA" baseline="0" dirty="0"/>
              <a:t> important in blow-ups; </a:t>
            </a:r>
          </a:p>
          <a:p>
            <a:r>
              <a:rPr lang="en-CA" baseline="0" dirty="0"/>
              <a:t>Plume-dominated fires not well-predicted</a:t>
            </a:r>
          </a:p>
          <a:p>
            <a:r>
              <a:rPr lang="en-CA" baseline="0" dirty="0"/>
              <a:t>Stands with developed understory herb &amp; shrub – what do you do with those? Probably act as a wet blanket until a certain combination of time of year and drought level has been reached, then some of them become flammable; we don’t know those thresholds</a:t>
            </a:r>
          </a:p>
          <a:p>
            <a:r>
              <a:rPr lang="en-CA" baseline="0" dirty="0"/>
              <a:t>Some controversy over how much duff consumption is actually involved in flaming combustion – some people say basically none, some say all of it</a:t>
            </a:r>
          </a:p>
          <a:p>
            <a:r>
              <a:rPr lang="en-CA" baseline="0" dirty="0"/>
              <a:t>The FBP dataset assumes all of the consumed duff was involved </a:t>
            </a:r>
            <a:endParaRPr lang="en-CA" dirty="0"/>
          </a:p>
          <a:p>
            <a:endParaRPr lang="en-CA" dirty="0"/>
          </a:p>
          <a:p>
            <a:r>
              <a:rPr lang="en-CA" dirty="0"/>
              <a:t>And that’s all!</a:t>
            </a:r>
          </a:p>
        </p:txBody>
      </p:sp>
    </p:spTree>
    <p:extLst>
      <p:ext uri="{BB962C8B-B14F-4D97-AF65-F5344CB8AC3E}">
        <p14:creationId xmlns:p14="http://schemas.microsoft.com/office/powerpoint/2010/main" val="4094546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CA" dirty="0"/>
              <a:t>Underlying the empirical work is the well-known Van Wagner crown fire initiation model.</a:t>
            </a:r>
          </a:p>
          <a:p>
            <a:endParaRPr lang="en-CA" dirty="0"/>
          </a:p>
          <a:p>
            <a:r>
              <a:rPr lang="en-CA" dirty="0"/>
              <a:t>This is very well known in the fire behaviour research realm and I don’t have time to go over it in detail.  </a:t>
            </a:r>
          </a:p>
          <a:p>
            <a:endParaRPr lang="en-CA" dirty="0"/>
          </a:p>
          <a:p>
            <a:r>
              <a:rPr lang="en-CA" dirty="0"/>
              <a:t>But in essence it’s a simple, physically-based 1-dimensional model for predicting the initiation of flaming in canopy fuels separated from the ground surface</a:t>
            </a:r>
          </a:p>
          <a:p>
            <a:r>
              <a:rPr lang="en-CA" dirty="0"/>
              <a:t>In the model, critical surface fire intensity for crowning is determined based on the heat of canopy ignition, the crown base height z and an empirical constant c</a:t>
            </a:r>
          </a:p>
          <a:p>
            <a:endParaRPr lang="en-CA" dirty="0"/>
          </a:p>
          <a:p>
            <a:r>
              <a:rPr lang="en-CA" dirty="0"/>
              <a:t>It is commonly combined with a heat of ignition model and often with Byram’s fireline intensity equation. </a:t>
            </a:r>
          </a:p>
          <a:p>
            <a:r>
              <a:rPr lang="en-CA" dirty="0"/>
              <a:t>In the FBP System it is used to describe surface or crown fire behaviour and associated with crown fuel consumption, but is not tied directly to spread rate, since the ROS models are primarily those empirical functions I noted in the previous slide. </a:t>
            </a:r>
          </a:p>
          <a:p>
            <a:r>
              <a:rPr lang="en-CA" dirty="0"/>
              <a:t>However, to make it work, the Van Wagner model requires a credible surface ROS model and is tricky to apply to complex stands. </a:t>
            </a:r>
          </a:p>
          <a:p>
            <a:endParaRPr lang="en-CA" dirty="0"/>
          </a:p>
        </p:txBody>
      </p:sp>
      <p:sp>
        <p:nvSpPr>
          <p:cNvPr id="4" name="Slide Number Placeholder 3"/>
          <p:cNvSpPr>
            <a:spLocks noGrp="1"/>
          </p:cNvSpPr>
          <p:nvPr>
            <p:ph type="sldNum" sz="quarter" idx="10"/>
          </p:nvPr>
        </p:nvSpPr>
        <p:spPr/>
        <p:txBody>
          <a:bodyPr/>
          <a:lstStyle/>
          <a:p>
            <a:pPr>
              <a:defRPr/>
            </a:pPr>
            <a:fld id="{00675D28-B850-4AE5-9AB9-E39B6E3607BD}" type="slidenum">
              <a:rPr lang="en-CA" smtClean="0"/>
              <a:pPr>
                <a:defRPr/>
              </a:pPr>
              <a:t>3</a:t>
            </a:fld>
            <a:endParaRPr lang="en-CA"/>
          </a:p>
        </p:txBody>
      </p:sp>
    </p:spTree>
    <p:extLst>
      <p:ext uri="{BB962C8B-B14F-4D97-AF65-F5344CB8AC3E}">
        <p14:creationId xmlns:p14="http://schemas.microsoft.com/office/powerpoint/2010/main" val="236341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However well the FBP fuel types work, they are fairly inflexible and few in number, and there has long been interest in empirical alternatives to the Van Wagner model that would be grounded in the experimental data. </a:t>
            </a:r>
          </a:p>
          <a:p>
            <a:endParaRPr lang="en-CA" dirty="0"/>
          </a:p>
          <a:p>
            <a:r>
              <a:rPr lang="en-CA" dirty="0"/>
              <a:t>Another approach, stepping back from the FBP System organization and fuel types and just look at the raw data from the experimental burning. </a:t>
            </a:r>
          </a:p>
          <a:p>
            <a:r>
              <a:rPr lang="en-CA" dirty="0"/>
              <a:t>This is wonderful set of experiments these burns conducted over several decades across the country. So rather than the physical approach, </a:t>
            </a:r>
            <a:r>
              <a:rPr lang="en-CA" dirty="0" err="1"/>
              <a:t>theCFIS</a:t>
            </a:r>
            <a:r>
              <a:rPr lang="en-CA" dirty="0"/>
              <a:t> system, crown fire </a:t>
            </a:r>
            <a:r>
              <a:rPr lang="en-CA" dirty="0" err="1"/>
              <a:t>init</a:t>
            </a:r>
            <a:r>
              <a:rPr lang="en-CA" dirty="0"/>
              <a:t> and spread, was a mini-system developed by Miguel Cruz, working with Marty Alexander and Ron </a:t>
            </a:r>
            <a:r>
              <a:rPr lang="en-CA" dirty="0" err="1"/>
              <a:t>Wakimoto</a:t>
            </a:r>
            <a:r>
              <a:rPr lang="en-CA" dirty="0"/>
              <a:t>, based on an empirical approach to crown fire prediction. Their papers and software represent a highly usable approach to crown fire prediction. </a:t>
            </a:r>
          </a:p>
          <a:p>
            <a:endParaRPr lang="en-CA" dirty="0"/>
          </a:p>
          <a:p>
            <a:r>
              <a:rPr lang="en-CA" dirty="0"/>
              <a:t>Last year I worked together with Marty and Miguel to reanalyze some of these data, together with the more recent fire experiments, in an analysis published in the IJWF last year. This figure shows one of the new logistical regression models for crown fire occurrence, with the old CFIS model in light gray in the background. The new models have more data and a more sophisticated analysis in terms of cross validation and testing different model forms. </a:t>
            </a:r>
          </a:p>
          <a:p>
            <a:endParaRPr lang="en-CA" dirty="0"/>
          </a:p>
          <a:p>
            <a:endParaRPr lang="en-CA" dirty="0"/>
          </a:p>
          <a:p>
            <a:endParaRPr lang="en-CA" dirty="0"/>
          </a:p>
        </p:txBody>
      </p:sp>
      <p:sp>
        <p:nvSpPr>
          <p:cNvPr id="4" name="Slide Number Placeholder 3"/>
          <p:cNvSpPr>
            <a:spLocks noGrp="1"/>
          </p:cNvSpPr>
          <p:nvPr>
            <p:ph type="sldNum" sz="quarter" idx="5"/>
          </p:nvPr>
        </p:nvSpPr>
        <p:spPr/>
        <p:txBody>
          <a:bodyPr/>
          <a:lstStyle/>
          <a:p>
            <a:pPr>
              <a:defRPr/>
            </a:pPr>
            <a:fld id="{00675D28-B850-4AE5-9AB9-E39B6E3607BD}" type="slidenum">
              <a:rPr lang="en-CA" smtClean="0"/>
              <a:pPr>
                <a:defRPr/>
              </a:pPr>
              <a:t>4</a:t>
            </a:fld>
            <a:endParaRPr lang="en-CA"/>
          </a:p>
        </p:txBody>
      </p:sp>
    </p:spTree>
    <p:extLst>
      <p:ext uri="{BB962C8B-B14F-4D97-AF65-F5344CB8AC3E}">
        <p14:creationId xmlns:p14="http://schemas.microsoft.com/office/powerpoint/2010/main" val="3360367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C2E38C-A2E3-CF59-1666-860987B2874F}"/>
            </a:ext>
          </a:extLst>
        </p:cNvPr>
        <p:cNvGrpSpPr/>
        <p:nvPr/>
      </p:nvGrpSpPr>
      <p:grpSpPr>
        <a:xfrm>
          <a:off x="0" y="0"/>
          <a:ext cx="0" cy="0"/>
          <a:chOff x="0" y="0"/>
          <a:chExt cx="0" cy="0"/>
        </a:xfrm>
      </p:grpSpPr>
      <p:sp>
        <p:nvSpPr>
          <p:cNvPr id="223234" name="Rectangle 2">
            <a:extLst>
              <a:ext uri="{FF2B5EF4-FFF2-40B4-BE49-F238E27FC236}">
                <a16:creationId xmlns:a16="http://schemas.microsoft.com/office/drawing/2014/main" id="{83EE6177-C289-6705-20D0-0491C136EBF9}"/>
              </a:ext>
            </a:extLst>
          </p:cNvPr>
          <p:cNvSpPr>
            <a:spLocks noGrp="1" noRot="1" noChangeAspect="1" noChangeArrowheads="1" noTextEdit="1"/>
          </p:cNvSpPr>
          <p:nvPr>
            <p:ph type="sldImg"/>
          </p:nvPr>
        </p:nvSpPr>
        <p:spPr>
          <a:xfrm>
            <a:off x="381000" y="685800"/>
            <a:ext cx="6096000" cy="3429000"/>
          </a:xfrm>
          <a:ln/>
        </p:spPr>
      </p:sp>
      <p:sp>
        <p:nvSpPr>
          <p:cNvPr id="223235" name="Rectangle 3">
            <a:extLst>
              <a:ext uri="{FF2B5EF4-FFF2-40B4-BE49-F238E27FC236}">
                <a16:creationId xmlns:a16="http://schemas.microsoft.com/office/drawing/2014/main" id="{E810408D-C3F2-5BAA-473C-F9B434070FB7}"/>
              </a:ext>
            </a:extLst>
          </p:cNvPr>
          <p:cNvSpPr>
            <a:spLocks noGrp="1" noChangeArrowheads="1"/>
          </p:cNvSpPr>
          <p:nvPr>
            <p:ph type="body" idx="1"/>
          </p:nvPr>
        </p:nvSpPr>
        <p:spPr>
          <a:noFill/>
          <a:ln/>
        </p:spPr>
        <p:txBody>
          <a:bodyPr/>
          <a:lstStyle/>
          <a:p>
            <a:r>
              <a:rPr lang="en-CA" baseline="0" dirty="0"/>
              <a:t>So  - one of the drawbacks of all these models of crown fire is that seem to work and are mainly valid for stands where a clear separation of at least a metre or two between the surface </a:t>
            </a:r>
            <a:r>
              <a:rPr lang="en-CA" baseline="0" dirty="0" err="1"/>
              <a:t>fuelbed</a:t>
            </a:r>
            <a:r>
              <a:rPr lang="en-CA" baseline="0" dirty="0"/>
              <a:t> and the base of the canopy fuels. </a:t>
            </a:r>
          </a:p>
          <a:p>
            <a:endParaRPr lang="en-CA" baseline="0" dirty="0"/>
          </a:p>
          <a:p>
            <a:r>
              <a:rPr lang="en-CA" baseline="0" dirty="0"/>
              <a:t>Crown fire initiation is believed to occur when the combination of radiant and convective heat flux from surface fire is sufficient to ignite the base of the canopy fuels. </a:t>
            </a:r>
          </a:p>
          <a:p>
            <a:endParaRPr lang="en-CA" baseline="0" dirty="0"/>
          </a:p>
          <a:p>
            <a:r>
              <a:rPr lang="en-CA" baseline="0" dirty="0"/>
              <a:t> As Van Wagner noted in his paper so long ago, there are always some small contributions from bark flakes and small bits of ladder fuels or bridge fuels, but the main theory was drawn from the estimated flame size of the surface fire. </a:t>
            </a:r>
          </a:p>
        </p:txBody>
      </p:sp>
    </p:spTree>
    <p:extLst>
      <p:ext uri="{BB962C8B-B14F-4D97-AF65-F5344CB8AC3E}">
        <p14:creationId xmlns:p14="http://schemas.microsoft.com/office/powerpoint/2010/main" val="699167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2DC376-0D45-2835-61BC-47E7CAC4D941}"/>
            </a:ext>
          </a:extLst>
        </p:cNvPr>
        <p:cNvGrpSpPr/>
        <p:nvPr/>
      </p:nvGrpSpPr>
      <p:grpSpPr>
        <a:xfrm>
          <a:off x="0" y="0"/>
          <a:ext cx="0" cy="0"/>
          <a:chOff x="0" y="0"/>
          <a:chExt cx="0" cy="0"/>
        </a:xfrm>
      </p:grpSpPr>
      <p:sp>
        <p:nvSpPr>
          <p:cNvPr id="223234" name="Rectangle 2">
            <a:extLst>
              <a:ext uri="{FF2B5EF4-FFF2-40B4-BE49-F238E27FC236}">
                <a16:creationId xmlns:a16="http://schemas.microsoft.com/office/drawing/2014/main" id="{1C4DD519-0837-B321-7FAB-37B19C67E91F}"/>
              </a:ext>
            </a:extLst>
          </p:cNvPr>
          <p:cNvSpPr>
            <a:spLocks noGrp="1" noRot="1" noChangeAspect="1" noChangeArrowheads="1" noTextEdit="1"/>
          </p:cNvSpPr>
          <p:nvPr>
            <p:ph type="sldImg"/>
          </p:nvPr>
        </p:nvSpPr>
        <p:spPr>
          <a:xfrm>
            <a:off x="381000" y="685800"/>
            <a:ext cx="6096000" cy="3429000"/>
          </a:xfrm>
          <a:ln/>
        </p:spPr>
      </p:sp>
      <p:sp>
        <p:nvSpPr>
          <p:cNvPr id="223235" name="Rectangle 3">
            <a:extLst>
              <a:ext uri="{FF2B5EF4-FFF2-40B4-BE49-F238E27FC236}">
                <a16:creationId xmlns:a16="http://schemas.microsoft.com/office/drawing/2014/main" id="{9424DF66-A652-BA7E-177B-FD373FB21AE3}"/>
              </a:ext>
            </a:extLst>
          </p:cNvPr>
          <p:cNvSpPr>
            <a:spLocks noGrp="1" noChangeArrowheads="1"/>
          </p:cNvSpPr>
          <p:nvPr>
            <p:ph type="body" idx="1"/>
          </p:nvPr>
        </p:nvSpPr>
        <p:spPr>
          <a:noFill/>
          <a:ln/>
        </p:spPr>
        <p:txBody>
          <a:bodyPr/>
          <a:lstStyle/>
          <a:p>
            <a:endParaRPr lang="en-CA" baseline="0" dirty="0"/>
          </a:p>
          <a:p>
            <a:r>
              <a:rPr lang="en-CA" baseline="0" dirty="0"/>
              <a:t>But of course this is a talk about ladder fuels. It’s very common for ladder fuels to be present in significant abundance, as in this example of a jack pine stand undergoing self-thinning, about 30 years after a wildfire in central Ontario.  </a:t>
            </a:r>
          </a:p>
          <a:p>
            <a:endParaRPr lang="en-CA" baseline="0" dirty="0"/>
          </a:p>
          <a:p>
            <a:r>
              <a:rPr lang="en-CA" baseline="0" dirty="0"/>
              <a:t>This photo is from the well-known </a:t>
            </a:r>
            <a:r>
              <a:rPr lang="en-CA" baseline="0" dirty="0" err="1"/>
              <a:t>Sharpsand</a:t>
            </a:r>
            <a:r>
              <a:rPr lang="en-CA" baseline="0" dirty="0"/>
              <a:t> Creek, Ontario site, where Brian Stocks and others did experimental burns in the 1970s. The overstory is about 12 m tall, with about 9000 s/ha live jack pine, and there was also about 10,000 s/ha of dead saplings. </a:t>
            </a:r>
          </a:p>
          <a:p>
            <a:endParaRPr lang="en-CA" baseline="0" dirty="0"/>
          </a:p>
          <a:p>
            <a:r>
              <a:rPr lang="en-CA" baseline="0" dirty="0"/>
              <a:t>I’ll get to the details in a couple of slides, but you can see where I’m going with this. The idea is that if we have this sort of structure, we could come up with an estimate of the elevated fine woody fuel loading below a size class threshold, 1 cm in diameter, which we would expect to burn in a vigorous surface fire, assuming good connectivity with the surface fuels. The vertical centroid of these fuels, called CL, can be described, and would be somewhere below the actual live crown base height. The distance between this ladder fuel centroid, CL, and the actual LCBH represents a relevant Fuel Strata Gap for ladder fuels. </a:t>
            </a:r>
          </a:p>
        </p:txBody>
      </p:sp>
    </p:spTree>
    <p:extLst>
      <p:ext uri="{BB962C8B-B14F-4D97-AF65-F5344CB8AC3E}">
        <p14:creationId xmlns:p14="http://schemas.microsoft.com/office/powerpoint/2010/main" val="29188625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CA" dirty="0"/>
              <a:t>Fuel structure: modelling LCBH, or more specifically, Fuel Strata Gap.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CA" dirty="0"/>
              <a:t>One of the trickier aspects of all this is what to do about the source data. The most labour-intensive and somewhat thankless parts of this was to try to ensure that fire environment measurements were collected consistently by various individuals across this wide range of projects over a 50 year period. And when they weren’t – what could we do about it. </a:t>
            </a:r>
          </a:p>
          <a:p>
            <a:endParaRPr lang="en-CA" dirty="0"/>
          </a:p>
          <a:p>
            <a:r>
              <a:rPr lang="en-CA" dirty="0"/>
              <a:t>Some of the cleanest early work was done by Brian Stocks, who was taking detailed forest inventories way back in the early 1970s in his experimental burns in central and northern Ontario. </a:t>
            </a:r>
          </a:p>
          <a:p>
            <a:endParaRPr lang="en-CA" dirty="0"/>
          </a:p>
          <a:p>
            <a:endParaRPr lang="en-CA" dirty="0"/>
          </a:p>
        </p:txBody>
      </p:sp>
      <p:sp>
        <p:nvSpPr>
          <p:cNvPr id="4" name="Slide Number Placeholder 3"/>
          <p:cNvSpPr>
            <a:spLocks noGrp="1"/>
          </p:cNvSpPr>
          <p:nvPr>
            <p:ph type="sldNum" sz="quarter" idx="5"/>
          </p:nvPr>
        </p:nvSpPr>
        <p:spPr/>
        <p:txBody>
          <a:bodyPr/>
          <a:lstStyle/>
          <a:p>
            <a:pPr>
              <a:defRPr/>
            </a:pPr>
            <a:fld id="{00675D28-B850-4AE5-9AB9-E39B6E3607BD}" type="slidenum">
              <a:rPr lang="en-CA" smtClean="0"/>
              <a:pPr>
                <a:defRPr/>
              </a:pPr>
              <a:t>7</a:t>
            </a:fld>
            <a:endParaRPr lang="en-CA"/>
          </a:p>
        </p:txBody>
      </p:sp>
    </p:spTree>
    <p:extLst>
      <p:ext uri="{BB962C8B-B14F-4D97-AF65-F5344CB8AC3E}">
        <p14:creationId xmlns:p14="http://schemas.microsoft.com/office/powerpoint/2010/main" val="1752860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Rot="1" noChangeAspect="1" noChangeArrowheads="1" noTextEdit="1"/>
          </p:cNvSpPr>
          <p:nvPr>
            <p:ph type="sldImg"/>
          </p:nvPr>
        </p:nvSpPr>
        <p:spPr>
          <a:xfrm>
            <a:off x="381000" y="685800"/>
            <a:ext cx="6096000" cy="3429000"/>
          </a:xfrm>
          <a:ln/>
        </p:spPr>
      </p:sp>
      <p:sp>
        <p:nvSpPr>
          <p:cNvPr id="223235" name="Rectangle 3"/>
          <p:cNvSpPr>
            <a:spLocks noGrp="1" noChangeArrowheads="1"/>
          </p:cNvSpPr>
          <p:nvPr>
            <p:ph type="body" idx="1"/>
          </p:nvPr>
        </p:nvSpPr>
        <p:spPr>
          <a:noFill/>
          <a:ln/>
        </p:spPr>
        <p:txBody>
          <a:bodyPr/>
          <a:lstStyle/>
          <a:p>
            <a:r>
              <a:rPr lang="en-CA" dirty="0"/>
              <a:t>So I started with the perspective of the Van Wagner crown initiation model. </a:t>
            </a:r>
          </a:p>
          <a:p>
            <a:endParaRPr lang="en-CA" baseline="0" dirty="0"/>
          </a:p>
          <a:p>
            <a:r>
              <a:rPr lang="en-CA" baseline="0" dirty="0"/>
              <a:t>And I quickly found something that seemed pretty powerful – I don’t know if this has been done before; I couldn’t find in the literature, despite the hundreds of papers and analyses that have been done with it. </a:t>
            </a:r>
          </a:p>
          <a:p>
            <a:endParaRPr lang="en-CA" baseline="0" dirty="0"/>
          </a:p>
          <a:p>
            <a:r>
              <a:rPr lang="en-CA" baseline="0" dirty="0"/>
              <a:t>So if you replace critical fire intensity with Byram’s equation, this is the stage where nearly everyone solves for ROS</a:t>
            </a:r>
          </a:p>
          <a:p>
            <a:endParaRPr lang="en-CA" baseline="0" dirty="0"/>
          </a:p>
          <a:p>
            <a:r>
              <a:rPr lang="en-CA" baseline="0" dirty="0"/>
              <a:t>But if you solve for SFC, it looks like this. You can consider this the critical SFC for crowning for a given z and ROS</a:t>
            </a:r>
          </a:p>
          <a:p>
            <a:endParaRPr lang="en-CA" baseline="0" dirty="0"/>
          </a:p>
          <a:p>
            <a:r>
              <a:rPr lang="en-CA" baseline="0" dirty="0"/>
              <a:t>And if you consider the ratio of two levels of SFC, representing two different z values but the same ROS – it seems fairly reasonable to assume surface ROS is independent of CBH, you get this relationship. All the other constant terms fall out and you’re left with this relationship between SFC and crown base height. </a:t>
            </a:r>
          </a:p>
        </p:txBody>
      </p:sp>
    </p:spTree>
    <p:extLst>
      <p:ext uri="{BB962C8B-B14F-4D97-AF65-F5344CB8AC3E}">
        <p14:creationId xmlns:p14="http://schemas.microsoft.com/office/powerpoint/2010/main" val="5873125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AD56BE-EB07-D96B-A001-4A1A5CBF9C88}"/>
            </a:ext>
          </a:extLst>
        </p:cNvPr>
        <p:cNvGrpSpPr/>
        <p:nvPr/>
      </p:nvGrpSpPr>
      <p:grpSpPr>
        <a:xfrm>
          <a:off x="0" y="0"/>
          <a:ext cx="0" cy="0"/>
          <a:chOff x="0" y="0"/>
          <a:chExt cx="0" cy="0"/>
        </a:xfrm>
      </p:grpSpPr>
      <p:sp>
        <p:nvSpPr>
          <p:cNvPr id="223234" name="Rectangle 2">
            <a:extLst>
              <a:ext uri="{FF2B5EF4-FFF2-40B4-BE49-F238E27FC236}">
                <a16:creationId xmlns:a16="http://schemas.microsoft.com/office/drawing/2014/main" id="{C207C38F-A475-C37F-32C2-5312E2842A29}"/>
              </a:ext>
            </a:extLst>
          </p:cNvPr>
          <p:cNvSpPr>
            <a:spLocks noGrp="1" noRot="1" noChangeAspect="1" noChangeArrowheads="1" noTextEdit="1"/>
          </p:cNvSpPr>
          <p:nvPr>
            <p:ph type="sldImg"/>
          </p:nvPr>
        </p:nvSpPr>
        <p:spPr>
          <a:xfrm>
            <a:off x="381000" y="685800"/>
            <a:ext cx="6096000" cy="3429000"/>
          </a:xfrm>
          <a:ln/>
        </p:spPr>
      </p:sp>
      <p:sp>
        <p:nvSpPr>
          <p:cNvPr id="223235" name="Rectangle 3">
            <a:extLst>
              <a:ext uri="{FF2B5EF4-FFF2-40B4-BE49-F238E27FC236}">
                <a16:creationId xmlns:a16="http://schemas.microsoft.com/office/drawing/2014/main" id="{408F5545-AF5A-49AF-544E-3856E5F57ACC}"/>
              </a:ext>
            </a:extLst>
          </p:cNvPr>
          <p:cNvSpPr>
            <a:spLocks noGrp="1" noChangeArrowheads="1"/>
          </p:cNvSpPr>
          <p:nvPr>
            <p:ph type="body" idx="1"/>
          </p:nvPr>
        </p:nvSpPr>
        <p:spPr>
          <a:noFill/>
          <a:ln/>
        </p:spPr>
        <p:txBody>
          <a:bodyPr/>
          <a:lstStyle/>
          <a:p>
            <a:r>
              <a:rPr lang="en-CA" dirty="0"/>
              <a:t>So changing the variable names slightly, we can see what we have ended up with and what this looks like in our </a:t>
            </a:r>
          </a:p>
          <a:p>
            <a:r>
              <a:rPr lang="en-CA" dirty="0"/>
              <a:t>simplistic forest profile. </a:t>
            </a:r>
          </a:p>
          <a:p>
            <a:endParaRPr lang="en-CA" dirty="0"/>
          </a:p>
          <a:p>
            <a:r>
              <a:rPr lang="en-CA" dirty="0"/>
              <a:t>The model defines surface equivalent FC, which is the scaled value from the ladder fuel consumption brought down to the surface</a:t>
            </a:r>
          </a:p>
          <a:p>
            <a:endParaRPr lang="en-CA" dirty="0"/>
          </a:p>
          <a:p>
            <a:r>
              <a:rPr lang="en-CA" dirty="0"/>
              <a:t>And theoretically, this value could be used in an additive fashion with the actual surface fuel consumption. </a:t>
            </a:r>
          </a:p>
          <a:p>
            <a:endParaRPr lang="en-CA" dirty="0"/>
          </a:p>
          <a:p>
            <a:r>
              <a:rPr lang="en-CA" dirty="0"/>
              <a:t>We immediately note two important caveats - </a:t>
            </a:r>
          </a:p>
          <a:p>
            <a:endParaRPr lang="en-CA" dirty="0"/>
          </a:p>
          <a:p>
            <a:r>
              <a:rPr lang="en-CA" dirty="0"/>
              <a:t>And finally, there is the tricky business of assuming that surface fire will ignite these standing ladder fuels and burn them as part of the fireline, or perhaps estimating what would be required to ignite them. For the present purposes, I assume that the </a:t>
            </a:r>
            <a:r>
              <a:rPr lang="en-CA" dirty="0" err="1"/>
              <a:t>fineline</a:t>
            </a:r>
            <a:r>
              <a:rPr lang="en-CA" dirty="0"/>
              <a:t> intensity is sufficient to ignite and consume fine </a:t>
            </a:r>
            <a:r>
              <a:rPr lang="en-CA" dirty="0" err="1"/>
              <a:t>branchwood</a:t>
            </a:r>
            <a:r>
              <a:rPr lang="en-CA" dirty="0"/>
              <a:t>. </a:t>
            </a:r>
          </a:p>
          <a:p>
            <a:endParaRPr lang="en-CA" dirty="0"/>
          </a:p>
          <a:p>
            <a:r>
              <a:rPr lang="en-CA" dirty="0"/>
              <a:t>So for this business of a multiplier, we turn to experimental data. </a:t>
            </a:r>
          </a:p>
          <a:p>
            <a:endParaRPr lang="en-CA" dirty="0"/>
          </a:p>
          <a:p>
            <a:endParaRPr lang="en-CA" dirty="0"/>
          </a:p>
          <a:p>
            <a:endParaRPr lang="en-CA" dirty="0"/>
          </a:p>
          <a:p>
            <a:endParaRPr lang="en-CA" dirty="0"/>
          </a:p>
          <a:p>
            <a:endParaRPr lang="en-CA" baseline="0" dirty="0"/>
          </a:p>
          <a:p>
            <a:endParaRPr lang="en-US" baseline="0"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CA" dirty="0"/>
          </a:p>
          <a:p>
            <a:endParaRPr lang="en-CA" baseline="0" dirty="0"/>
          </a:p>
        </p:txBody>
      </p:sp>
    </p:spTree>
    <p:extLst>
      <p:ext uri="{BB962C8B-B14F-4D97-AF65-F5344CB8AC3E}">
        <p14:creationId xmlns:p14="http://schemas.microsoft.com/office/powerpoint/2010/main" val="3334602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en-CA"/>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CA"/>
          </a:p>
        </p:txBody>
      </p:sp>
      <p:sp>
        <p:nvSpPr>
          <p:cNvPr id="6" name="Date Placeholder 3"/>
          <p:cNvSpPr>
            <a:spLocks noGrp="1"/>
          </p:cNvSpPr>
          <p:nvPr>
            <p:ph type="dt" sz="half" idx="10"/>
          </p:nvPr>
        </p:nvSpPr>
        <p:spPr/>
        <p:txBody>
          <a:bodyPr/>
          <a:lstStyle>
            <a:lvl1pPr>
              <a:defRPr/>
            </a:lvl1pPr>
          </a:lstStyle>
          <a:p>
            <a:pPr>
              <a:defRPr/>
            </a:pPr>
            <a:endParaRPr lang="en-CA"/>
          </a:p>
        </p:txBody>
      </p:sp>
      <p:sp>
        <p:nvSpPr>
          <p:cNvPr id="7" name="Footer Placeholder 4"/>
          <p:cNvSpPr>
            <a:spLocks noGrp="1"/>
          </p:cNvSpPr>
          <p:nvPr>
            <p:ph type="ftr" sz="quarter" idx="11"/>
          </p:nvPr>
        </p:nvSpPr>
        <p:spPr/>
        <p:txBody>
          <a:bodyPr/>
          <a:lstStyle>
            <a:lvl1pPr>
              <a:defRPr/>
            </a:lvl1pPr>
          </a:lstStyle>
          <a:p>
            <a:pPr>
              <a:defRPr/>
            </a:pPr>
            <a:endParaRPr lang="en-CA"/>
          </a:p>
        </p:txBody>
      </p:sp>
      <p:sp>
        <p:nvSpPr>
          <p:cNvPr id="8" name="Slide Number Placeholder 5"/>
          <p:cNvSpPr>
            <a:spLocks noGrp="1"/>
          </p:cNvSpPr>
          <p:nvPr>
            <p:ph type="sldNum" sz="quarter" idx="12"/>
          </p:nvPr>
        </p:nvSpPr>
        <p:spPr/>
        <p:txBody>
          <a:bodyPr/>
          <a:lstStyle>
            <a:lvl1pPr>
              <a:defRPr/>
            </a:lvl1pPr>
          </a:lstStyle>
          <a:p>
            <a:pPr>
              <a:defRPr/>
            </a:pPr>
            <a:fld id="{B28D066A-DF23-4F9F-9F85-22FF3E966DCA}" type="slidenum">
              <a:rPr lang="en-CA"/>
              <a:pPr>
                <a:defRPr/>
              </a:pPr>
              <a:t>‹#›</a:t>
            </a:fld>
            <a:endParaRPr lang="en-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CA"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Date Placeholder 3"/>
          <p:cNvSpPr>
            <a:spLocks noGrp="1"/>
          </p:cNvSpPr>
          <p:nvPr>
            <p:ph type="dt" sz="half" idx="10"/>
          </p:nvPr>
        </p:nvSpPr>
        <p:spPr/>
        <p:txBody>
          <a:bodyPr/>
          <a:lstStyle>
            <a:lvl1pPr>
              <a:defRPr/>
            </a:lvl1pPr>
          </a:lstStyle>
          <a:p>
            <a:pPr>
              <a:defRPr/>
            </a:pPr>
            <a:endParaRPr lang="en-CA"/>
          </a:p>
        </p:txBody>
      </p:sp>
      <p:sp>
        <p:nvSpPr>
          <p:cNvPr id="7" name="Footer Placeholder 4"/>
          <p:cNvSpPr>
            <a:spLocks noGrp="1"/>
          </p:cNvSpPr>
          <p:nvPr>
            <p:ph type="ftr" sz="quarter" idx="11"/>
          </p:nvPr>
        </p:nvSpPr>
        <p:spPr/>
        <p:txBody>
          <a:bodyPr/>
          <a:lstStyle>
            <a:lvl1pPr>
              <a:defRPr/>
            </a:lvl1pPr>
          </a:lstStyle>
          <a:p>
            <a:pPr>
              <a:defRPr/>
            </a:pPr>
            <a:endParaRPr lang="en-CA"/>
          </a:p>
        </p:txBody>
      </p:sp>
      <p:sp>
        <p:nvSpPr>
          <p:cNvPr id="8" name="Slide Number Placeholder 5"/>
          <p:cNvSpPr>
            <a:spLocks noGrp="1"/>
          </p:cNvSpPr>
          <p:nvPr>
            <p:ph type="sldNum" sz="quarter" idx="12"/>
          </p:nvPr>
        </p:nvSpPr>
        <p:spPr/>
        <p:txBody>
          <a:bodyPr/>
          <a:lstStyle>
            <a:lvl1pPr>
              <a:defRPr/>
            </a:lvl1pPr>
          </a:lstStyle>
          <a:p>
            <a:pPr>
              <a:defRPr/>
            </a:pPr>
            <a:fld id="{0F2C95C0-7E38-47F5-9636-AEB120612B52}" type="slidenum">
              <a:rPr lang="en-CA"/>
              <a:pPr>
                <a:defRPr/>
              </a:pPr>
              <a:t>‹#›</a:t>
            </a:fld>
            <a:endParaRPr lang="en-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6800" y="609600"/>
            <a:ext cx="2590800" cy="5486400"/>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914400" y="609600"/>
            <a:ext cx="75692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3"/>
          <p:cNvSpPr>
            <a:spLocks noGrp="1"/>
          </p:cNvSpPr>
          <p:nvPr>
            <p:ph type="dt" sz="half" idx="10"/>
          </p:nvPr>
        </p:nvSpPr>
        <p:spPr/>
        <p:txBody>
          <a:bodyPr/>
          <a:lstStyle>
            <a:lvl1pPr>
              <a:defRPr/>
            </a:lvl1pPr>
          </a:lstStyle>
          <a:p>
            <a:pPr>
              <a:defRPr/>
            </a:pPr>
            <a:endParaRPr lang="en-CA"/>
          </a:p>
        </p:txBody>
      </p:sp>
      <p:sp>
        <p:nvSpPr>
          <p:cNvPr id="6" name="Footer Placeholder 4"/>
          <p:cNvSpPr>
            <a:spLocks noGrp="1"/>
          </p:cNvSpPr>
          <p:nvPr>
            <p:ph type="ftr" sz="quarter" idx="11"/>
          </p:nvPr>
        </p:nvSpPr>
        <p:spPr/>
        <p:txBody>
          <a:bodyPr/>
          <a:lstStyle>
            <a:lvl1pPr>
              <a:defRPr/>
            </a:lvl1pPr>
          </a:lstStyle>
          <a:p>
            <a:pPr>
              <a:defRPr/>
            </a:pPr>
            <a:endParaRPr lang="en-CA"/>
          </a:p>
        </p:txBody>
      </p:sp>
      <p:sp>
        <p:nvSpPr>
          <p:cNvPr id="7" name="Slide Number Placeholder 5"/>
          <p:cNvSpPr>
            <a:spLocks noGrp="1"/>
          </p:cNvSpPr>
          <p:nvPr>
            <p:ph type="sldNum" sz="quarter" idx="12"/>
          </p:nvPr>
        </p:nvSpPr>
        <p:spPr/>
        <p:txBody>
          <a:bodyPr/>
          <a:lstStyle>
            <a:lvl1pPr>
              <a:defRPr/>
            </a:lvl1pPr>
          </a:lstStyle>
          <a:p>
            <a:pPr>
              <a:defRPr/>
            </a:pPr>
            <a:fld id="{2997FAEE-7F7E-4082-AC30-6C74B64E1638}" type="slidenum">
              <a:rPr lang="en-CA"/>
              <a:pPr>
                <a:defRPr/>
              </a:pPr>
              <a:t>‹#›</a:t>
            </a:fld>
            <a:endParaRPr lang="en-CA"/>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descr="pres_template_Canadian Forest Service_A_cover_e.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 y="0"/>
            <a:ext cx="12181172" cy="6858000"/>
          </a:xfrm>
          <a:prstGeom prst="rect">
            <a:avLst/>
          </a:prstGeom>
        </p:spPr>
      </p:pic>
      <p:sp>
        <p:nvSpPr>
          <p:cNvPr id="2" name="Title 1"/>
          <p:cNvSpPr>
            <a:spLocks noGrp="1"/>
          </p:cNvSpPr>
          <p:nvPr>
            <p:ph type="ctrTitle" hasCustomPrompt="1"/>
          </p:nvPr>
        </p:nvSpPr>
        <p:spPr>
          <a:xfrm>
            <a:off x="701634" y="1695983"/>
            <a:ext cx="7853380" cy="1470025"/>
          </a:xfrm>
        </p:spPr>
        <p:txBody>
          <a:bodyPr/>
          <a:lstStyle>
            <a:lvl1pPr algn="l">
              <a:defRPr>
                <a:solidFill>
                  <a:schemeClr val="accent1">
                    <a:lumMod val="50000"/>
                  </a:schemeClr>
                </a:solidFill>
              </a:defRPr>
            </a:lvl1pPr>
          </a:lstStyle>
          <a:p>
            <a:r>
              <a:rPr lang="en-CA" dirty="0"/>
              <a:t>Title goes here</a:t>
            </a:r>
            <a:endParaRPr lang="en-US" dirty="0"/>
          </a:p>
        </p:txBody>
      </p:sp>
      <p:sp>
        <p:nvSpPr>
          <p:cNvPr id="3" name="Subtitle 2"/>
          <p:cNvSpPr>
            <a:spLocks noGrp="1"/>
          </p:cNvSpPr>
          <p:nvPr>
            <p:ph type="subTitle" idx="1" hasCustomPrompt="1"/>
          </p:nvPr>
        </p:nvSpPr>
        <p:spPr>
          <a:xfrm>
            <a:off x="701632" y="3301031"/>
            <a:ext cx="10363200" cy="1752600"/>
          </a:xfrm>
        </p:spPr>
        <p:txBody>
          <a:bodyPr/>
          <a:lstStyle>
            <a:lvl1pPr marL="0" indent="0" algn="l">
              <a:buNone/>
              <a:defRPr>
                <a:solidFill>
                  <a:schemeClr val="accent1">
                    <a:lumMod val="50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dirty="0"/>
              <a:t>Subtitle</a:t>
            </a:r>
            <a:endParaRPr lang="en-US" dirty="0"/>
          </a:p>
        </p:txBody>
      </p:sp>
    </p:spTree>
    <p:extLst>
      <p:ext uri="{BB962C8B-B14F-4D97-AF65-F5344CB8AC3E}">
        <p14:creationId xmlns:p14="http://schemas.microsoft.com/office/powerpoint/2010/main" val="3171404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lang="en-US"/>
          </a:p>
        </p:txBody>
      </p:sp>
      <p:sp>
        <p:nvSpPr>
          <p:cNvPr id="3" name="Content Placeholder 2"/>
          <p:cNvSpPr>
            <a:spLocks noGrp="1"/>
          </p:cNvSpPr>
          <p:nvPr>
            <p:ph idx="1"/>
          </p:nvPr>
        </p:nvSpPr>
        <p:spPr/>
        <p:txBody>
          <a:body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Slide Number Placeholder 5"/>
          <p:cNvSpPr>
            <a:spLocks noGrp="1"/>
          </p:cNvSpPr>
          <p:nvPr>
            <p:ph type="sldNum" sz="quarter" idx="12"/>
          </p:nvPr>
        </p:nvSpPr>
        <p:spPr/>
        <p:txBody>
          <a:bodyPr/>
          <a:lstStyle/>
          <a:p>
            <a:fld id="{0D297C05-AC99-294D-B757-1B4E4231E772}" type="slidenum">
              <a:rPr lang="en-US" smtClean="0"/>
              <a:t>‹#›</a:t>
            </a:fld>
            <a:endParaRPr lang="en-US"/>
          </a:p>
        </p:txBody>
      </p:sp>
    </p:spTree>
    <p:extLst>
      <p:ext uri="{BB962C8B-B14F-4D97-AF65-F5344CB8AC3E}">
        <p14:creationId xmlns:p14="http://schemas.microsoft.com/office/powerpoint/2010/main" val="852011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Date Placeholder 3"/>
          <p:cNvSpPr>
            <a:spLocks noGrp="1"/>
          </p:cNvSpPr>
          <p:nvPr>
            <p:ph type="dt" sz="half" idx="10"/>
          </p:nvPr>
        </p:nvSpPr>
        <p:spPr/>
        <p:txBody>
          <a:bodyPr/>
          <a:lstStyle>
            <a:lvl1pPr>
              <a:defRPr/>
            </a:lvl1pPr>
          </a:lstStyle>
          <a:p>
            <a:pPr>
              <a:defRPr/>
            </a:pPr>
            <a:endParaRPr lang="en-CA"/>
          </a:p>
        </p:txBody>
      </p:sp>
      <p:sp>
        <p:nvSpPr>
          <p:cNvPr id="7" name="Footer Placeholder 4"/>
          <p:cNvSpPr>
            <a:spLocks noGrp="1"/>
          </p:cNvSpPr>
          <p:nvPr>
            <p:ph type="ftr" sz="quarter" idx="11"/>
          </p:nvPr>
        </p:nvSpPr>
        <p:spPr/>
        <p:txBody>
          <a:bodyPr/>
          <a:lstStyle>
            <a:lvl1pPr>
              <a:defRPr/>
            </a:lvl1pPr>
          </a:lstStyle>
          <a:p>
            <a:pPr>
              <a:defRPr/>
            </a:pPr>
            <a:endParaRPr lang="en-CA"/>
          </a:p>
        </p:txBody>
      </p:sp>
      <p:sp>
        <p:nvSpPr>
          <p:cNvPr id="8" name="Slide Number Placeholder 5"/>
          <p:cNvSpPr>
            <a:spLocks noGrp="1"/>
          </p:cNvSpPr>
          <p:nvPr>
            <p:ph type="sldNum" sz="quarter" idx="12"/>
          </p:nvPr>
        </p:nvSpPr>
        <p:spPr/>
        <p:txBody>
          <a:bodyPr/>
          <a:lstStyle>
            <a:lvl1pPr>
              <a:defRPr/>
            </a:lvl1pPr>
          </a:lstStyle>
          <a:p>
            <a:pPr>
              <a:defRPr/>
            </a:pPr>
            <a:fld id="{FD51594B-6146-47EF-99A3-9031155E4C9B}" type="slidenum">
              <a:rPr lang="en-CA"/>
              <a:pPr>
                <a:defRPr/>
              </a:pPr>
              <a:t>‹#›</a:t>
            </a:fld>
            <a:endParaRPr lang="en-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CA"/>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6" name="Date Placeholder 3"/>
          <p:cNvSpPr>
            <a:spLocks noGrp="1"/>
          </p:cNvSpPr>
          <p:nvPr>
            <p:ph type="dt" sz="half" idx="10"/>
          </p:nvPr>
        </p:nvSpPr>
        <p:spPr/>
        <p:txBody>
          <a:bodyPr/>
          <a:lstStyle>
            <a:lvl1pPr>
              <a:defRPr/>
            </a:lvl1pPr>
          </a:lstStyle>
          <a:p>
            <a:pPr>
              <a:defRPr/>
            </a:pPr>
            <a:endParaRPr lang="en-CA"/>
          </a:p>
        </p:txBody>
      </p:sp>
      <p:sp>
        <p:nvSpPr>
          <p:cNvPr id="7" name="Footer Placeholder 4"/>
          <p:cNvSpPr>
            <a:spLocks noGrp="1"/>
          </p:cNvSpPr>
          <p:nvPr>
            <p:ph type="ftr" sz="quarter" idx="11"/>
          </p:nvPr>
        </p:nvSpPr>
        <p:spPr/>
        <p:txBody>
          <a:bodyPr/>
          <a:lstStyle>
            <a:lvl1pPr>
              <a:defRPr/>
            </a:lvl1pPr>
          </a:lstStyle>
          <a:p>
            <a:pPr>
              <a:defRPr/>
            </a:pPr>
            <a:endParaRPr lang="en-CA"/>
          </a:p>
        </p:txBody>
      </p:sp>
      <p:sp>
        <p:nvSpPr>
          <p:cNvPr id="8" name="Slide Number Placeholder 5"/>
          <p:cNvSpPr>
            <a:spLocks noGrp="1"/>
          </p:cNvSpPr>
          <p:nvPr>
            <p:ph type="sldNum" sz="quarter" idx="12"/>
          </p:nvPr>
        </p:nvSpPr>
        <p:spPr/>
        <p:txBody>
          <a:bodyPr/>
          <a:lstStyle>
            <a:lvl1pPr>
              <a:defRPr/>
            </a:lvl1pPr>
          </a:lstStyle>
          <a:p>
            <a:pPr>
              <a:defRPr/>
            </a:pPr>
            <a:fld id="{397CD28A-300D-4AB1-8732-8AA630D0C412}" type="slidenum">
              <a:rPr lang="en-CA"/>
              <a:pPr>
                <a:defRPr/>
              </a:pPr>
              <a:t>‹#›</a:t>
            </a:fld>
            <a:endParaRPr lang="en-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914400" y="1981200"/>
            <a:ext cx="508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6197600" y="1981200"/>
            <a:ext cx="508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4"/>
          <p:cNvSpPr>
            <a:spLocks noGrp="1"/>
          </p:cNvSpPr>
          <p:nvPr>
            <p:ph type="dt" sz="half" idx="10"/>
          </p:nvPr>
        </p:nvSpPr>
        <p:spPr/>
        <p:txBody>
          <a:bodyPr/>
          <a:lstStyle>
            <a:lvl1pPr>
              <a:defRPr/>
            </a:lvl1pPr>
          </a:lstStyle>
          <a:p>
            <a:pPr>
              <a:defRPr/>
            </a:pPr>
            <a:endParaRPr lang="en-CA"/>
          </a:p>
        </p:txBody>
      </p:sp>
      <p:sp>
        <p:nvSpPr>
          <p:cNvPr id="8" name="Footer Placeholder 5"/>
          <p:cNvSpPr>
            <a:spLocks noGrp="1"/>
          </p:cNvSpPr>
          <p:nvPr>
            <p:ph type="ftr" sz="quarter" idx="11"/>
          </p:nvPr>
        </p:nvSpPr>
        <p:spPr/>
        <p:txBody>
          <a:bodyPr/>
          <a:lstStyle>
            <a:lvl1pPr>
              <a:defRPr/>
            </a:lvl1pPr>
          </a:lstStyle>
          <a:p>
            <a:pPr>
              <a:defRPr/>
            </a:pPr>
            <a:endParaRPr lang="en-CA"/>
          </a:p>
        </p:txBody>
      </p:sp>
      <p:sp>
        <p:nvSpPr>
          <p:cNvPr id="9" name="Slide Number Placeholder 6"/>
          <p:cNvSpPr>
            <a:spLocks noGrp="1"/>
          </p:cNvSpPr>
          <p:nvPr>
            <p:ph type="sldNum" sz="quarter" idx="12"/>
          </p:nvPr>
        </p:nvSpPr>
        <p:spPr/>
        <p:txBody>
          <a:bodyPr/>
          <a:lstStyle>
            <a:lvl1pPr>
              <a:defRPr/>
            </a:lvl1pPr>
          </a:lstStyle>
          <a:p>
            <a:pPr>
              <a:defRPr/>
            </a:pPr>
            <a:fld id="{12F58204-29AD-4BBD-8D90-E110ED4E6ABC}" type="slidenum">
              <a:rPr lang="en-CA"/>
              <a:pPr>
                <a:defRPr/>
              </a:pPr>
              <a:t>‹#›</a:t>
            </a:fld>
            <a:endParaRPr lang="en-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en-CA"/>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9" name="Date Placeholder 6"/>
          <p:cNvSpPr>
            <a:spLocks noGrp="1"/>
          </p:cNvSpPr>
          <p:nvPr>
            <p:ph type="dt" sz="half" idx="10"/>
          </p:nvPr>
        </p:nvSpPr>
        <p:spPr/>
        <p:txBody>
          <a:bodyPr/>
          <a:lstStyle>
            <a:lvl1pPr>
              <a:defRPr/>
            </a:lvl1pPr>
          </a:lstStyle>
          <a:p>
            <a:pPr>
              <a:defRPr/>
            </a:pPr>
            <a:endParaRPr lang="en-CA"/>
          </a:p>
        </p:txBody>
      </p:sp>
      <p:sp>
        <p:nvSpPr>
          <p:cNvPr id="10" name="Footer Placeholder 7"/>
          <p:cNvSpPr>
            <a:spLocks noGrp="1"/>
          </p:cNvSpPr>
          <p:nvPr>
            <p:ph type="ftr" sz="quarter" idx="11"/>
          </p:nvPr>
        </p:nvSpPr>
        <p:spPr/>
        <p:txBody>
          <a:bodyPr/>
          <a:lstStyle>
            <a:lvl1pPr>
              <a:defRPr/>
            </a:lvl1pPr>
          </a:lstStyle>
          <a:p>
            <a:pPr>
              <a:defRPr/>
            </a:pPr>
            <a:endParaRPr lang="en-CA"/>
          </a:p>
        </p:txBody>
      </p:sp>
      <p:sp>
        <p:nvSpPr>
          <p:cNvPr id="11" name="Slide Number Placeholder 8"/>
          <p:cNvSpPr>
            <a:spLocks noGrp="1"/>
          </p:cNvSpPr>
          <p:nvPr>
            <p:ph type="sldNum" sz="quarter" idx="12"/>
          </p:nvPr>
        </p:nvSpPr>
        <p:spPr/>
        <p:txBody>
          <a:bodyPr/>
          <a:lstStyle>
            <a:lvl1pPr>
              <a:defRPr/>
            </a:lvl1pPr>
          </a:lstStyle>
          <a:p>
            <a:pPr>
              <a:defRPr/>
            </a:pPr>
            <a:fld id="{2C5BC821-814A-4348-B082-CAB699CE8B34}" type="slidenum">
              <a:rPr lang="en-CA"/>
              <a:pPr>
                <a:defRPr/>
              </a:pPr>
              <a:t>‹#›</a:t>
            </a:fld>
            <a:endParaRPr lang="en-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Rectangle 4"/>
          <p:cNvSpPr>
            <a:spLocks noGrp="1" noChangeArrowheads="1"/>
          </p:cNvSpPr>
          <p:nvPr>
            <p:ph type="dt" sz="half" idx="10"/>
          </p:nvPr>
        </p:nvSpPr>
        <p:spPr>
          <a:ln/>
        </p:spPr>
        <p:txBody>
          <a:bodyPr/>
          <a:lstStyle>
            <a:lvl1pPr>
              <a:defRPr/>
            </a:lvl1pPr>
          </a:lstStyle>
          <a:p>
            <a:pPr>
              <a:defRPr/>
            </a:pPr>
            <a:endParaRPr lang="en-CA"/>
          </a:p>
        </p:txBody>
      </p:sp>
      <p:sp>
        <p:nvSpPr>
          <p:cNvPr id="4" name="Rectangle 5"/>
          <p:cNvSpPr>
            <a:spLocks noGrp="1" noChangeArrowheads="1"/>
          </p:cNvSpPr>
          <p:nvPr>
            <p:ph type="ftr" sz="quarter" idx="11"/>
          </p:nvPr>
        </p:nvSpPr>
        <p:spPr>
          <a:ln/>
        </p:spPr>
        <p:txBody>
          <a:bodyPr/>
          <a:lstStyle>
            <a:lvl1pPr>
              <a:defRPr/>
            </a:lvl1pPr>
          </a:lstStyle>
          <a:p>
            <a:pPr>
              <a:defRPr/>
            </a:pPr>
            <a:endParaRPr lang="en-CA"/>
          </a:p>
        </p:txBody>
      </p:sp>
      <p:sp>
        <p:nvSpPr>
          <p:cNvPr id="5" name="Rectangle 6"/>
          <p:cNvSpPr>
            <a:spLocks noGrp="1" noChangeArrowheads="1"/>
          </p:cNvSpPr>
          <p:nvPr>
            <p:ph type="sldNum" sz="quarter" idx="12"/>
          </p:nvPr>
        </p:nvSpPr>
        <p:spPr>
          <a:ln/>
        </p:spPr>
        <p:txBody>
          <a:bodyPr/>
          <a:lstStyle>
            <a:lvl1pPr>
              <a:defRPr/>
            </a:lvl1pPr>
          </a:lstStyle>
          <a:p>
            <a:pPr>
              <a:defRPr/>
            </a:pPr>
            <a:fld id="{1F622D47-2CEA-4C5B-AFBE-15B8A578E73A}" type="slidenum">
              <a:rPr lang="en-CA"/>
              <a:pPr>
                <a:defRPr/>
              </a:pPr>
              <a:t>‹#›</a:t>
            </a:fld>
            <a:endParaRPr lang="en-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CA"/>
          </a:p>
        </p:txBody>
      </p:sp>
      <p:sp>
        <p:nvSpPr>
          <p:cNvPr id="3" name="Rectangle 5"/>
          <p:cNvSpPr>
            <a:spLocks noGrp="1" noChangeArrowheads="1"/>
          </p:cNvSpPr>
          <p:nvPr>
            <p:ph type="ftr" sz="quarter" idx="11"/>
          </p:nvPr>
        </p:nvSpPr>
        <p:spPr>
          <a:ln/>
        </p:spPr>
        <p:txBody>
          <a:bodyPr/>
          <a:lstStyle>
            <a:lvl1pPr>
              <a:defRPr/>
            </a:lvl1pPr>
          </a:lstStyle>
          <a:p>
            <a:pPr>
              <a:defRPr/>
            </a:pPr>
            <a:endParaRPr lang="en-CA"/>
          </a:p>
        </p:txBody>
      </p:sp>
      <p:sp>
        <p:nvSpPr>
          <p:cNvPr id="4" name="Rectangle 6"/>
          <p:cNvSpPr>
            <a:spLocks noGrp="1" noChangeArrowheads="1"/>
          </p:cNvSpPr>
          <p:nvPr>
            <p:ph type="sldNum" sz="quarter" idx="12"/>
          </p:nvPr>
        </p:nvSpPr>
        <p:spPr>
          <a:ln/>
        </p:spPr>
        <p:txBody>
          <a:bodyPr/>
          <a:lstStyle>
            <a:lvl1pPr>
              <a:defRPr/>
            </a:lvl1pPr>
          </a:lstStyle>
          <a:p>
            <a:pPr>
              <a:defRPr/>
            </a:pPr>
            <a:fld id="{3501D632-0C52-4BF0-AAFA-5CBCC7C453EF}" type="slidenum">
              <a:rPr lang="en-CA"/>
              <a:pPr>
                <a:defRPr/>
              </a:pPr>
              <a:t>‹#›</a:t>
            </a:fld>
            <a:endParaRPr lang="en-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CA"/>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lvl1pPr>
              <a:defRPr/>
            </a:lvl1pPr>
          </a:lstStyle>
          <a:p>
            <a:pPr>
              <a:defRPr/>
            </a:pPr>
            <a:endParaRPr lang="en-CA"/>
          </a:p>
        </p:txBody>
      </p:sp>
      <p:sp>
        <p:nvSpPr>
          <p:cNvPr id="8" name="Footer Placeholder 5"/>
          <p:cNvSpPr>
            <a:spLocks noGrp="1"/>
          </p:cNvSpPr>
          <p:nvPr>
            <p:ph type="ftr" sz="quarter" idx="11"/>
          </p:nvPr>
        </p:nvSpPr>
        <p:spPr/>
        <p:txBody>
          <a:bodyPr/>
          <a:lstStyle>
            <a:lvl1pPr>
              <a:defRPr/>
            </a:lvl1pPr>
          </a:lstStyle>
          <a:p>
            <a:pPr>
              <a:defRPr/>
            </a:pPr>
            <a:endParaRPr lang="en-CA"/>
          </a:p>
        </p:txBody>
      </p:sp>
      <p:sp>
        <p:nvSpPr>
          <p:cNvPr id="9" name="Slide Number Placeholder 6"/>
          <p:cNvSpPr>
            <a:spLocks noGrp="1"/>
          </p:cNvSpPr>
          <p:nvPr>
            <p:ph type="sldNum" sz="quarter" idx="12"/>
          </p:nvPr>
        </p:nvSpPr>
        <p:spPr/>
        <p:txBody>
          <a:bodyPr/>
          <a:lstStyle>
            <a:lvl1pPr>
              <a:defRPr/>
            </a:lvl1pPr>
          </a:lstStyle>
          <a:p>
            <a:pPr>
              <a:defRPr/>
            </a:pPr>
            <a:fld id="{DAA8F15F-8D57-400C-8B49-F5AD7CF7C691}" type="slidenum">
              <a:rPr lang="en-CA"/>
              <a:pPr>
                <a:defRPr/>
              </a:pPr>
              <a:t>‹#›</a:t>
            </a:fld>
            <a:endParaRPr lang="en-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CA"/>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CA"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lvl1pPr>
              <a:defRPr/>
            </a:lvl1pPr>
          </a:lstStyle>
          <a:p>
            <a:pPr>
              <a:defRPr/>
            </a:pPr>
            <a:endParaRPr lang="en-CA"/>
          </a:p>
        </p:txBody>
      </p:sp>
      <p:sp>
        <p:nvSpPr>
          <p:cNvPr id="8" name="Footer Placeholder 5"/>
          <p:cNvSpPr>
            <a:spLocks noGrp="1"/>
          </p:cNvSpPr>
          <p:nvPr>
            <p:ph type="ftr" sz="quarter" idx="11"/>
          </p:nvPr>
        </p:nvSpPr>
        <p:spPr/>
        <p:txBody>
          <a:bodyPr/>
          <a:lstStyle>
            <a:lvl1pPr>
              <a:defRPr/>
            </a:lvl1pPr>
          </a:lstStyle>
          <a:p>
            <a:pPr>
              <a:defRPr/>
            </a:pPr>
            <a:endParaRPr lang="en-CA"/>
          </a:p>
        </p:txBody>
      </p:sp>
      <p:sp>
        <p:nvSpPr>
          <p:cNvPr id="9" name="Slide Number Placeholder 6"/>
          <p:cNvSpPr>
            <a:spLocks noGrp="1"/>
          </p:cNvSpPr>
          <p:nvPr>
            <p:ph type="sldNum" sz="quarter" idx="12"/>
          </p:nvPr>
        </p:nvSpPr>
        <p:spPr/>
        <p:txBody>
          <a:bodyPr/>
          <a:lstStyle>
            <a:lvl1pPr>
              <a:defRPr/>
            </a:lvl1pPr>
          </a:lstStyle>
          <a:p>
            <a:pPr>
              <a:defRPr/>
            </a:pPr>
            <a:fld id="{D53DC52B-CE9E-4956-B72C-AF0B417F3C81}" type="slidenum">
              <a:rPr lang="en-CA"/>
              <a:pPr>
                <a:defRPr/>
              </a:pPr>
              <a:t>‹#›</a:t>
            </a:fld>
            <a:endParaRPr lang="en-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914400" y="609600"/>
            <a:ext cx="103632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CA"/>
              <a:t>Click to edit Master title style</a:t>
            </a:r>
          </a:p>
        </p:txBody>
      </p:sp>
      <p:sp>
        <p:nvSpPr>
          <p:cNvPr id="1027" name="Rectangle 3"/>
          <p:cNvSpPr>
            <a:spLocks noGrp="1" noChangeArrowheads="1"/>
          </p:cNvSpPr>
          <p:nvPr>
            <p:ph type="body" idx="1"/>
          </p:nvPr>
        </p:nvSpPr>
        <p:spPr bwMode="auto">
          <a:xfrm>
            <a:off x="914400" y="1981200"/>
            <a:ext cx="10363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p>
        </p:txBody>
      </p:sp>
      <p:sp>
        <p:nvSpPr>
          <p:cNvPr id="1028" name="Rectangle 4"/>
          <p:cNvSpPr>
            <a:spLocks noGrp="1" noChangeArrowheads="1"/>
          </p:cNvSpPr>
          <p:nvPr>
            <p:ph type="dt" sz="half" idx="2"/>
          </p:nvPr>
        </p:nvSpPr>
        <p:spPr bwMode="auto">
          <a:xfrm>
            <a:off x="914400" y="6248400"/>
            <a:ext cx="2540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pPr>
              <a:defRPr/>
            </a:pPr>
            <a:endParaRPr lang="en-CA"/>
          </a:p>
        </p:txBody>
      </p:sp>
      <p:sp>
        <p:nvSpPr>
          <p:cNvPr id="1029" name="Rectangle 5"/>
          <p:cNvSpPr>
            <a:spLocks noGrp="1" noChangeArrowheads="1"/>
          </p:cNvSpPr>
          <p:nvPr>
            <p:ph type="ftr" sz="quarter" idx="3"/>
          </p:nvPr>
        </p:nvSpPr>
        <p:spPr bwMode="auto">
          <a:xfrm>
            <a:off x="4165600" y="6248400"/>
            <a:ext cx="3860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pPr>
              <a:defRPr/>
            </a:pPr>
            <a:endParaRPr lang="en-CA"/>
          </a:p>
        </p:txBody>
      </p:sp>
      <p:sp>
        <p:nvSpPr>
          <p:cNvPr id="1030" name="Rectangle 6"/>
          <p:cNvSpPr>
            <a:spLocks noGrp="1" noChangeArrowheads="1"/>
          </p:cNvSpPr>
          <p:nvPr>
            <p:ph type="sldNum" sz="quarter" idx="4"/>
          </p:nvPr>
        </p:nvSpPr>
        <p:spPr bwMode="auto">
          <a:xfrm>
            <a:off x="8737600" y="6248400"/>
            <a:ext cx="2540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pPr>
              <a:defRPr/>
            </a:pPr>
            <a:fld id="{72416439-1B59-4756-8649-3965892B3E7C}" type="slidenum">
              <a:rPr lang="en-CA"/>
              <a:pPr>
                <a:defRPr/>
              </a:pPr>
              <a:t>‹#›</a:t>
            </a:fld>
            <a:endParaRPr lang="en-CA"/>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59" r:id="rId6"/>
    <p:sldLayoutId id="2147483658" r:id="rId7"/>
    <p:sldLayoutId id="2147483665" r:id="rId8"/>
    <p:sldLayoutId id="2147483666" r:id="rId9"/>
    <p:sldLayoutId id="2147483667" r:id="rId10"/>
    <p:sldLayoutId id="2147483668" r:id="rId11"/>
  </p:sldLayoutIdLst>
  <p:txStyles>
    <p:titleStyle>
      <a:lvl1pPr algn="ctr" rtl="0" eaLnBrk="0" fontAlgn="base" hangingPunct="0">
        <a:spcBef>
          <a:spcPct val="0"/>
        </a:spcBef>
        <a:spcAft>
          <a:spcPct val="0"/>
        </a:spcAft>
        <a:defRPr sz="4400">
          <a:solidFill>
            <a:schemeClr val="tx2"/>
          </a:solidFill>
          <a:latin typeface="Arial Rounded MT Bold" pitchFamily="34" charset="0"/>
          <a:ea typeface="+mj-ea"/>
          <a:cs typeface="+mj-cs"/>
        </a:defRPr>
      </a:lvl1pPr>
      <a:lvl2pPr algn="ctr" rtl="0" eaLnBrk="0" fontAlgn="base" hangingPunct="0">
        <a:spcBef>
          <a:spcPct val="0"/>
        </a:spcBef>
        <a:spcAft>
          <a:spcPct val="0"/>
        </a:spcAft>
        <a:defRPr sz="4400">
          <a:solidFill>
            <a:schemeClr val="tx2"/>
          </a:solidFill>
          <a:latin typeface="Arial Rounded MT Bold" pitchFamily="34" charset="0"/>
        </a:defRPr>
      </a:lvl2pPr>
      <a:lvl3pPr algn="ctr" rtl="0" eaLnBrk="0" fontAlgn="base" hangingPunct="0">
        <a:spcBef>
          <a:spcPct val="0"/>
        </a:spcBef>
        <a:spcAft>
          <a:spcPct val="0"/>
        </a:spcAft>
        <a:defRPr sz="4400">
          <a:solidFill>
            <a:schemeClr val="tx2"/>
          </a:solidFill>
          <a:latin typeface="Arial Rounded MT Bold" pitchFamily="34" charset="0"/>
        </a:defRPr>
      </a:lvl3pPr>
      <a:lvl4pPr algn="ctr" rtl="0" eaLnBrk="0" fontAlgn="base" hangingPunct="0">
        <a:spcBef>
          <a:spcPct val="0"/>
        </a:spcBef>
        <a:spcAft>
          <a:spcPct val="0"/>
        </a:spcAft>
        <a:defRPr sz="4400">
          <a:solidFill>
            <a:schemeClr val="tx2"/>
          </a:solidFill>
          <a:latin typeface="Arial Rounded MT Bold" pitchFamily="34" charset="0"/>
        </a:defRPr>
      </a:lvl4pPr>
      <a:lvl5pPr algn="ctr" rtl="0" eaLnBrk="0" fontAlgn="base" hangingPunct="0">
        <a:spcBef>
          <a:spcPct val="0"/>
        </a:spcBef>
        <a:spcAft>
          <a:spcPct val="0"/>
        </a:spcAft>
        <a:defRPr sz="4400">
          <a:solidFill>
            <a:schemeClr val="tx2"/>
          </a:solidFill>
          <a:latin typeface="Arial Rounded MT Bold" pitchFamily="34" charset="0"/>
        </a:defRPr>
      </a:lvl5pPr>
      <a:lvl6pPr marL="457200" algn="ctr" rtl="0" fontAlgn="base">
        <a:spcBef>
          <a:spcPct val="0"/>
        </a:spcBef>
        <a:spcAft>
          <a:spcPct val="0"/>
        </a:spcAft>
        <a:defRPr sz="4400">
          <a:solidFill>
            <a:schemeClr val="tx2"/>
          </a:solidFill>
          <a:latin typeface="Times New Roman" pitchFamily="18" charset="0"/>
        </a:defRPr>
      </a:lvl6pPr>
      <a:lvl7pPr marL="914400" algn="ctr" rtl="0" fontAlgn="base">
        <a:spcBef>
          <a:spcPct val="0"/>
        </a:spcBef>
        <a:spcAft>
          <a:spcPct val="0"/>
        </a:spcAft>
        <a:defRPr sz="4400">
          <a:solidFill>
            <a:schemeClr val="tx2"/>
          </a:solidFill>
          <a:latin typeface="Times New Roman" pitchFamily="18" charset="0"/>
        </a:defRPr>
      </a:lvl7pPr>
      <a:lvl8pPr marL="1371600" algn="ctr" rtl="0" fontAlgn="base">
        <a:spcBef>
          <a:spcPct val="0"/>
        </a:spcBef>
        <a:spcAft>
          <a:spcPct val="0"/>
        </a:spcAft>
        <a:defRPr sz="4400">
          <a:solidFill>
            <a:schemeClr val="tx2"/>
          </a:solidFill>
          <a:latin typeface="Times New Roman" pitchFamily="18" charset="0"/>
        </a:defRPr>
      </a:lvl8pPr>
      <a:lvl9pPr marL="1828800" algn="ctr" rtl="0" fontAlgn="base">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3" descr="pres_template_NRCAN_A_inside_e.jp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 y="0"/>
            <a:ext cx="12181172" cy="6858000"/>
          </a:xfrm>
          <a:prstGeom prst="rect">
            <a:avLst/>
          </a:prstGeom>
        </p:spPr>
      </p:pic>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CA" dirty="0"/>
              <a:t>Click to edit Master title style</a:t>
            </a:r>
            <a:endParaRPr lang="en-US" dirty="0"/>
          </a:p>
        </p:txBody>
      </p:sp>
      <p:sp>
        <p:nvSpPr>
          <p:cNvPr id="3" name="Text Placeholder 2"/>
          <p:cNvSpPr>
            <a:spLocks noGrp="1"/>
          </p:cNvSpPr>
          <p:nvPr>
            <p:ph type="body" idx="1"/>
          </p:nvPr>
        </p:nvSpPr>
        <p:spPr>
          <a:xfrm>
            <a:off x="609600" y="1600202"/>
            <a:ext cx="10972800" cy="4525963"/>
          </a:xfrm>
          <a:prstGeom prst="rect">
            <a:avLst/>
          </a:prstGeom>
        </p:spPr>
        <p:txBody>
          <a:bodyPr vert="horz" lIns="91440" tIns="45720" rIns="91440" bIns="45720" rtlCol="0">
            <a:normAutofit/>
          </a:body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6" name="Slide Number Placeholder 5"/>
          <p:cNvSpPr>
            <a:spLocks noGrp="1"/>
          </p:cNvSpPr>
          <p:nvPr>
            <p:ph type="sldNum" sz="quarter" idx="4"/>
          </p:nvPr>
        </p:nvSpPr>
        <p:spPr>
          <a:xfrm>
            <a:off x="11445099" y="92077"/>
            <a:ext cx="62489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297C05-AC99-294D-B757-1B4E4231E772}" type="slidenum">
              <a:rPr lang="en-US" smtClean="0"/>
              <a:t>‹#›</a:t>
            </a:fld>
            <a:endParaRPr lang="en-US" dirty="0"/>
          </a:p>
        </p:txBody>
      </p:sp>
      <p:sp>
        <p:nvSpPr>
          <p:cNvPr id="8" name="TextBox 7"/>
          <p:cNvSpPr txBox="1"/>
          <p:nvPr userDrawn="1"/>
        </p:nvSpPr>
        <p:spPr>
          <a:xfrm>
            <a:off x="221632" y="5780755"/>
            <a:ext cx="6631243" cy="338554"/>
          </a:xfrm>
          <a:prstGeom prst="rect">
            <a:avLst/>
          </a:prstGeom>
          <a:noFill/>
        </p:spPr>
        <p:txBody>
          <a:bodyPr wrap="square" rtlCol="0">
            <a:spAutoFit/>
          </a:bodyPr>
          <a:lstStyle/>
          <a:p>
            <a:r>
              <a:rPr lang="en-CA" sz="800" kern="1200" dirty="0">
                <a:solidFill>
                  <a:schemeClr val="tx1"/>
                </a:solidFill>
                <a:effectLst/>
                <a:latin typeface="Arial"/>
                <a:ea typeface="+mn-ea"/>
                <a:cs typeface="Arial"/>
              </a:rPr>
              <a:t>© Her Majesty the Queen in Right of Canada, as represented by the Minister of Natural Resources, 2017</a:t>
            </a:r>
          </a:p>
          <a:p>
            <a:endParaRPr lang="en-US" sz="800" dirty="0">
              <a:latin typeface="Arial"/>
              <a:cs typeface="Arial"/>
            </a:endParaRPr>
          </a:p>
        </p:txBody>
      </p:sp>
      <p:sp>
        <p:nvSpPr>
          <p:cNvPr id="7" name="TextBox 6">
            <a:extLst>
              <a:ext uri="{FF2B5EF4-FFF2-40B4-BE49-F238E27FC236}">
                <a16:creationId xmlns:a16="http://schemas.microsoft.com/office/drawing/2014/main" id="{C765DF35-F231-DF39-2998-726C1DAFD4F4}"/>
              </a:ext>
            </a:extLst>
          </p:cNvPr>
          <p:cNvSpPr txBox="1"/>
          <p:nvPr userDrawn="1">
            <p:extLst>
              <p:ext uri="{1162E1C5-73C7-4A58-AE30-91384D911F3F}">
                <p184:classification xmlns:p184="http://schemas.microsoft.com/office/powerpoint/2018/4/main" val="hdr"/>
              </p:ext>
            </p:extLst>
          </p:nvPr>
        </p:nvSpPr>
        <p:spPr>
          <a:xfrm>
            <a:off x="10201275" y="63500"/>
            <a:ext cx="1962150" cy="182880"/>
          </a:xfrm>
          <a:prstGeom prst="rect">
            <a:avLst/>
          </a:prstGeom>
        </p:spPr>
        <p:txBody>
          <a:bodyPr horzOverflow="overflow" lIns="0" tIns="0" rIns="0" bIns="0">
            <a:spAutoFit/>
          </a:bodyPr>
          <a:lstStyle/>
          <a:p>
            <a:pPr algn="l"/>
            <a:r>
              <a:rPr lang="en-CA" sz="1200">
                <a:solidFill>
                  <a:srgbClr val="000000"/>
                </a:solidFill>
                <a:latin typeface="Calibri" panose="020F0502020204030204" pitchFamily="34" charset="0"/>
                <a:cs typeface="Calibri" panose="020F0502020204030204" pitchFamily="34" charset="0"/>
              </a:rPr>
              <a:t>UNCLASSIFIED - NON CLASSIFIÉ</a:t>
            </a:r>
          </a:p>
        </p:txBody>
      </p:sp>
    </p:spTree>
    <p:extLst>
      <p:ext uri="{BB962C8B-B14F-4D97-AF65-F5344CB8AC3E}">
        <p14:creationId xmlns:p14="http://schemas.microsoft.com/office/powerpoint/2010/main" val="3740007273"/>
      </p:ext>
    </p:extLst>
  </p:cSld>
  <p:clrMap bg1="lt1" tx1="dk1" bg2="lt2" tx2="dk2" accent1="accent1" accent2="accent2" accent3="accent3" accent4="accent4" accent5="accent5" accent6="accent6" hlink="hlink" folHlink="folHlink"/>
  <p:sldLayoutIdLst>
    <p:sldLayoutId id="2147483670" r:id="rId1"/>
    <p:sldLayoutId id="2147483671" r:id="rId2"/>
  </p:sldLayoutIdLst>
  <p:txStyles>
    <p:titleStyle>
      <a:lvl1pPr algn="ctr" defTabSz="457200" rtl="0" eaLnBrk="1" latinLnBrk="0" hangingPunct="1">
        <a:spcBef>
          <a:spcPct val="0"/>
        </a:spcBef>
        <a:buNone/>
        <a:defRPr sz="4000" b="1" kern="1200">
          <a:solidFill>
            <a:schemeClr val="accent1">
              <a:lumMod val="50000"/>
            </a:schemeClr>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4.emf"/></Relationships>
</file>

<file path=ppt/slides/_rels/slide13.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slideLayout" Target="../slideLayouts/slideLayout7.xml"/><Relationship Id="rId7" Type="http://schemas.openxmlformats.org/officeDocument/2006/relationships/image" Target="../media/image351.png"/><Relationship Id="rId2" Type="http://schemas.microsoft.com/office/2007/relationships/media" Target="../media/media2.m4a"/><Relationship Id="rId1" Type="http://schemas.openxmlformats.org/officeDocument/2006/relationships/audio" Target="NULL" TargetMode="External"/><Relationship Id="rId6" Type="http://schemas.openxmlformats.org/officeDocument/2006/relationships/image" Target="../media/image330.png"/><Relationship Id="rId5" Type="http://schemas.openxmlformats.org/officeDocument/2006/relationships/image" Target="../media/image321.png"/><Relationship Id="rId10" Type="http://schemas.openxmlformats.org/officeDocument/2006/relationships/image" Target="../media/image29.png"/><Relationship Id="rId4" Type="http://schemas.openxmlformats.org/officeDocument/2006/relationships/notesSlide" Target="../notesSlides/notesSlide13.xml"/><Relationship Id="rId9" Type="http://schemas.openxmlformats.org/officeDocument/2006/relationships/image" Target="../media/image39.jpeg"/></Relationships>
</file>

<file path=ppt/slides/_rels/slide1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43.jpeg"/><Relationship Id="rId4" Type="http://schemas.openxmlformats.org/officeDocument/2006/relationships/image" Target="../media/image42.jpeg"/></Relationships>
</file>

<file path=ppt/slides/_rels/slide1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1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microsoft.com/office/2007/relationships/hdphoto" Target="../media/hdphoto4.wdp"/><Relationship Id="rId13" Type="http://schemas.openxmlformats.org/officeDocument/2006/relationships/image" Target="../media/image64.png"/><Relationship Id="rId3" Type="http://schemas.openxmlformats.org/officeDocument/2006/relationships/image" Target="../media/image58.png"/><Relationship Id="rId7" Type="http://schemas.openxmlformats.org/officeDocument/2006/relationships/image" Target="../media/image60.png"/><Relationship Id="rId12" Type="http://schemas.openxmlformats.org/officeDocument/2006/relationships/image" Target="../media/image63.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microsoft.com/office/2007/relationships/hdphoto" Target="../media/hdphoto3.wdp"/><Relationship Id="rId11" Type="http://schemas.microsoft.com/office/2007/relationships/hdphoto" Target="../media/hdphoto5.wdp"/><Relationship Id="rId5" Type="http://schemas.openxmlformats.org/officeDocument/2006/relationships/image" Target="../media/image59.png"/><Relationship Id="rId15" Type="http://schemas.openxmlformats.org/officeDocument/2006/relationships/image" Target="../media/image65.png"/><Relationship Id="rId10" Type="http://schemas.openxmlformats.org/officeDocument/2006/relationships/image" Target="../media/image62.png"/><Relationship Id="rId4" Type="http://schemas.microsoft.com/office/2007/relationships/hdphoto" Target="../media/hdphoto2.wdp"/><Relationship Id="rId9" Type="http://schemas.openxmlformats.org/officeDocument/2006/relationships/image" Target="../media/image61.png"/><Relationship Id="rId14" Type="http://schemas.microsoft.com/office/2007/relationships/hdphoto" Target="../media/hdphoto6.wdp"/></Relationships>
</file>

<file path=ppt/slides/_rels/slide22.xml.rels><?xml version="1.0" encoding="UTF-8" standalone="yes"?>
<Relationships xmlns="http://schemas.openxmlformats.org/package/2006/relationships"><Relationship Id="rId8" Type="http://schemas.microsoft.com/office/2007/relationships/hdphoto" Target="../media/hdphoto4.wdp"/><Relationship Id="rId13" Type="http://schemas.openxmlformats.org/officeDocument/2006/relationships/image" Target="../media/image64.png"/><Relationship Id="rId18" Type="http://schemas.openxmlformats.org/officeDocument/2006/relationships/image" Target="../media/image67.png"/><Relationship Id="rId3" Type="http://schemas.openxmlformats.org/officeDocument/2006/relationships/image" Target="../media/image58.png"/><Relationship Id="rId7" Type="http://schemas.openxmlformats.org/officeDocument/2006/relationships/image" Target="../media/image60.png"/><Relationship Id="rId12" Type="http://schemas.openxmlformats.org/officeDocument/2006/relationships/image" Target="../media/image63.png"/><Relationship Id="rId17" Type="http://schemas.openxmlformats.org/officeDocument/2006/relationships/image" Target="../media/image66.png"/><Relationship Id="rId2" Type="http://schemas.openxmlformats.org/officeDocument/2006/relationships/notesSlide" Target="../notesSlides/notesSlide22.xml"/><Relationship Id="rId16" Type="http://schemas.openxmlformats.org/officeDocument/2006/relationships/image" Target="../media/image71.png"/><Relationship Id="rId1" Type="http://schemas.openxmlformats.org/officeDocument/2006/relationships/slideLayout" Target="../slideLayouts/slideLayout2.xml"/><Relationship Id="rId6" Type="http://schemas.microsoft.com/office/2007/relationships/hdphoto" Target="../media/hdphoto3.wdp"/><Relationship Id="rId11" Type="http://schemas.microsoft.com/office/2007/relationships/hdphoto" Target="../media/hdphoto5.wdp"/><Relationship Id="rId5" Type="http://schemas.openxmlformats.org/officeDocument/2006/relationships/image" Target="../media/image59.png"/><Relationship Id="rId15" Type="http://schemas.openxmlformats.org/officeDocument/2006/relationships/image" Target="../media/image65.png"/><Relationship Id="rId10" Type="http://schemas.openxmlformats.org/officeDocument/2006/relationships/image" Target="../media/image62.png"/><Relationship Id="rId19" Type="http://schemas.openxmlformats.org/officeDocument/2006/relationships/image" Target="../media/image68.png"/><Relationship Id="rId4" Type="http://schemas.microsoft.com/office/2007/relationships/hdphoto" Target="../media/hdphoto2.wdp"/><Relationship Id="rId9" Type="http://schemas.openxmlformats.org/officeDocument/2006/relationships/image" Target="../media/image61.png"/><Relationship Id="rId14" Type="http://schemas.microsoft.com/office/2007/relationships/hdphoto" Target="../media/hdphoto6.wdp"/></Relationships>
</file>

<file path=ppt/slides/_rels/slide23.xml.rels><?xml version="1.0" encoding="UTF-8" standalone="yes"?>
<Relationships xmlns="http://schemas.openxmlformats.org/package/2006/relationships"><Relationship Id="rId8" Type="http://schemas.microsoft.com/office/2007/relationships/hdphoto" Target="../media/hdphoto4.wdp"/><Relationship Id="rId13" Type="http://schemas.openxmlformats.org/officeDocument/2006/relationships/image" Target="../media/image64.png"/><Relationship Id="rId18" Type="http://schemas.openxmlformats.org/officeDocument/2006/relationships/image" Target="../media/image69.png"/><Relationship Id="rId3" Type="http://schemas.openxmlformats.org/officeDocument/2006/relationships/image" Target="../media/image58.png"/><Relationship Id="rId7" Type="http://schemas.openxmlformats.org/officeDocument/2006/relationships/image" Target="../media/image60.png"/><Relationship Id="rId12" Type="http://schemas.openxmlformats.org/officeDocument/2006/relationships/image" Target="../media/image63.png"/><Relationship Id="rId17" Type="http://schemas.openxmlformats.org/officeDocument/2006/relationships/image" Target="../media/image320.png"/><Relationship Id="rId2" Type="http://schemas.openxmlformats.org/officeDocument/2006/relationships/notesSlide" Target="../notesSlides/notesSlide23.xml"/><Relationship Id="rId20" Type="http://schemas.openxmlformats.org/officeDocument/2006/relationships/image" Target="../media/image70.png"/><Relationship Id="rId1" Type="http://schemas.openxmlformats.org/officeDocument/2006/relationships/slideLayout" Target="../slideLayouts/slideLayout2.xml"/><Relationship Id="rId6" Type="http://schemas.microsoft.com/office/2007/relationships/hdphoto" Target="../media/hdphoto3.wdp"/><Relationship Id="rId11" Type="http://schemas.microsoft.com/office/2007/relationships/hdphoto" Target="../media/hdphoto5.wdp"/><Relationship Id="rId5" Type="http://schemas.openxmlformats.org/officeDocument/2006/relationships/image" Target="../media/image59.png"/><Relationship Id="rId15" Type="http://schemas.openxmlformats.org/officeDocument/2006/relationships/image" Target="../media/image65.png"/><Relationship Id="rId10" Type="http://schemas.openxmlformats.org/officeDocument/2006/relationships/image" Target="../media/image62.png"/><Relationship Id="rId19" Type="http://schemas.openxmlformats.org/officeDocument/2006/relationships/image" Target="../media/image68.png"/><Relationship Id="rId4" Type="http://schemas.microsoft.com/office/2007/relationships/hdphoto" Target="../media/hdphoto2.wdp"/><Relationship Id="rId9" Type="http://schemas.openxmlformats.org/officeDocument/2006/relationships/image" Target="../media/image61.png"/><Relationship Id="rId14" Type="http://schemas.microsoft.com/office/2007/relationships/hdphoto" Target="../media/hdphoto6.wdp"/></Relationships>
</file>

<file path=ppt/slides/_rels/slide24.xml.rels><?xml version="1.0" encoding="UTF-8" standalone="yes"?>
<Relationships xmlns="http://schemas.openxmlformats.org/package/2006/relationships"><Relationship Id="rId8" Type="http://schemas.microsoft.com/office/2007/relationships/hdphoto" Target="../media/hdphoto4.wdp"/><Relationship Id="rId13" Type="http://schemas.openxmlformats.org/officeDocument/2006/relationships/image" Target="../media/image64.png"/><Relationship Id="rId18" Type="http://schemas.openxmlformats.org/officeDocument/2006/relationships/image" Target="../media/image1010.png"/><Relationship Id="rId3" Type="http://schemas.openxmlformats.org/officeDocument/2006/relationships/image" Target="../media/image58.png"/><Relationship Id="rId21" Type="http://schemas.openxmlformats.org/officeDocument/2006/relationships/image" Target="../media/image990.png"/><Relationship Id="rId7" Type="http://schemas.openxmlformats.org/officeDocument/2006/relationships/image" Target="../media/image60.png"/><Relationship Id="rId12" Type="http://schemas.openxmlformats.org/officeDocument/2006/relationships/image" Target="../media/image63.png"/><Relationship Id="rId17" Type="http://schemas.openxmlformats.org/officeDocument/2006/relationships/image" Target="../media/image71.png"/><Relationship Id="rId2" Type="http://schemas.openxmlformats.org/officeDocument/2006/relationships/notesSlide" Target="../notesSlides/notesSlide24.xml"/><Relationship Id="rId16" Type="http://schemas.openxmlformats.org/officeDocument/2006/relationships/image" Target="../media/image69.png"/><Relationship Id="rId20" Type="http://schemas.openxmlformats.org/officeDocument/2006/relationships/image" Target="../media/image72.png"/><Relationship Id="rId1" Type="http://schemas.openxmlformats.org/officeDocument/2006/relationships/slideLayout" Target="../slideLayouts/slideLayout2.xml"/><Relationship Id="rId6" Type="http://schemas.microsoft.com/office/2007/relationships/hdphoto" Target="../media/hdphoto3.wdp"/><Relationship Id="rId11" Type="http://schemas.microsoft.com/office/2007/relationships/hdphoto" Target="../media/hdphoto5.wdp"/><Relationship Id="rId24" Type="http://schemas.openxmlformats.org/officeDocument/2006/relationships/image" Target="../media/image70.png"/><Relationship Id="rId5" Type="http://schemas.openxmlformats.org/officeDocument/2006/relationships/image" Target="../media/image59.png"/><Relationship Id="rId15" Type="http://schemas.openxmlformats.org/officeDocument/2006/relationships/image" Target="../media/image65.png"/><Relationship Id="rId23" Type="http://schemas.openxmlformats.org/officeDocument/2006/relationships/image" Target="../media/image69.png"/><Relationship Id="rId10" Type="http://schemas.openxmlformats.org/officeDocument/2006/relationships/image" Target="../media/image62.png"/><Relationship Id="rId19" Type="http://schemas.openxmlformats.org/officeDocument/2006/relationships/image" Target="../media/image971.png"/><Relationship Id="rId4" Type="http://schemas.microsoft.com/office/2007/relationships/hdphoto" Target="../media/hdphoto2.wdp"/><Relationship Id="rId9" Type="http://schemas.openxmlformats.org/officeDocument/2006/relationships/image" Target="../media/image61.png"/><Relationship Id="rId14" Type="http://schemas.microsoft.com/office/2007/relationships/hdphoto" Target="../media/hdphoto6.wdp"/><Relationship Id="rId22" Type="http://schemas.openxmlformats.org/officeDocument/2006/relationships/image" Target="../media/image71.png"/></Relationships>
</file>

<file path=ppt/slides/_rels/slide25.xml.rels><?xml version="1.0" encoding="UTF-8" standalone="yes"?>
<Relationships xmlns="http://schemas.openxmlformats.org/package/2006/relationships"><Relationship Id="rId8" Type="http://schemas.microsoft.com/office/2007/relationships/hdphoto" Target="../media/hdphoto4.wdp"/><Relationship Id="rId13" Type="http://schemas.openxmlformats.org/officeDocument/2006/relationships/image" Target="../media/image64.png"/><Relationship Id="rId18" Type="http://schemas.openxmlformats.org/officeDocument/2006/relationships/image" Target="../media/image1010.png"/><Relationship Id="rId3" Type="http://schemas.openxmlformats.org/officeDocument/2006/relationships/image" Target="../media/image58.png"/><Relationship Id="rId21" Type="http://schemas.openxmlformats.org/officeDocument/2006/relationships/image" Target="../media/image970.png"/><Relationship Id="rId7" Type="http://schemas.openxmlformats.org/officeDocument/2006/relationships/image" Target="../media/image60.png"/><Relationship Id="rId12" Type="http://schemas.openxmlformats.org/officeDocument/2006/relationships/image" Target="../media/image63.png"/><Relationship Id="rId17" Type="http://schemas.openxmlformats.org/officeDocument/2006/relationships/image" Target="../media/image71.png"/><Relationship Id="rId2" Type="http://schemas.openxmlformats.org/officeDocument/2006/relationships/notesSlide" Target="../notesSlides/notesSlide25.xml"/><Relationship Id="rId16" Type="http://schemas.openxmlformats.org/officeDocument/2006/relationships/image" Target="../media/image69.png"/><Relationship Id="rId20" Type="http://schemas.openxmlformats.org/officeDocument/2006/relationships/image" Target="../media/image72.png"/><Relationship Id="rId1" Type="http://schemas.openxmlformats.org/officeDocument/2006/relationships/slideLayout" Target="../slideLayouts/slideLayout2.xml"/><Relationship Id="rId6" Type="http://schemas.microsoft.com/office/2007/relationships/hdphoto" Target="../media/hdphoto3.wdp"/><Relationship Id="rId11" Type="http://schemas.microsoft.com/office/2007/relationships/hdphoto" Target="../media/hdphoto5.wdp"/><Relationship Id="rId5" Type="http://schemas.openxmlformats.org/officeDocument/2006/relationships/image" Target="../media/image59.png"/><Relationship Id="rId15" Type="http://schemas.openxmlformats.org/officeDocument/2006/relationships/image" Target="../media/image65.png"/><Relationship Id="rId23" Type="http://schemas.openxmlformats.org/officeDocument/2006/relationships/image" Target="../media/image70.png"/><Relationship Id="rId10" Type="http://schemas.openxmlformats.org/officeDocument/2006/relationships/image" Target="../media/image62.png"/><Relationship Id="rId19" Type="http://schemas.openxmlformats.org/officeDocument/2006/relationships/image" Target="../media/image971.png"/><Relationship Id="rId4" Type="http://schemas.microsoft.com/office/2007/relationships/hdphoto" Target="../media/hdphoto2.wdp"/><Relationship Id="rId9" Type="http://schemas.openxmlformats.org/officeDocument/2006/relationships/image" Target="../media/image61.png"/><Relationship Id="rId14" Type="http://schemas.microsoft.com/office/2007/relationships/hdphoto" Target="../media/hdphoto6.wdp"/><Relationship Id="rId22" Type="http://schemas.openxmlformats.org/officeDocument/2006/relationships/image" Target="../media/image72.png"/></Relationships>
</file>

<file path=ppt/slides/_rels/slide26.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4.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2.jpeg"/></Relationships>
</file>

<file path=ppt/slides/_rels/slide6.xml.rels><?xml version="1.0" encoding="UTF-8" standalone="yes"?>
<Relationships xmlns="http://schemas.openxmlformats.org/package/2006/relationships"><Relationship Id="rId3" Type="http://schemas.openxmlformats.org/officeDocument/2006/relationships/image" Target="../media/image23.jpeg"/><Relationship Id="rId7"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27.png"/><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9.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slideLayout" Target="../slideLayouts/slideLayout7.xml"/><Relationship Id="rId7" Type="http://schemas.openxmlformats.org/officeDocument/2006/relationships/image" Target="../media/image49.png"/><Relationship Id="rId2" Type="http://schemas.microsoft.com/office/2007/relationships/media" Target="../media/media1.m4a"/><Relationship Id="rId1" Type="http://schemas.openxmlformats.org/officeDocument/2006/relationships/audio" Target="NULL" TargetMode="External"/><Relationship Id="rId6" Type="http://schemas.openxmlformats.org/officeDocument/2006/relationships/image" Target="../media/image24.png"/><Relationship Id="rId11" Type="http://schemas.openxmlformats.org/officeDocument/2006/relationships/image" Target="../media/image29.png"/><Relationship Id="rId5" Type="http://schemas.openxmlformats.org/officeDocument/2006/relationships/image" Target="../media/image28.png"/><Relationship Id="rId10" Type="http://schemas.openxmlformats.org/officeDocument/2006/relationships/image" Target="../media/image41.png"/><Relationship Id="rId4" Type="http://schemas.openxmlformats.org/officeDocument/2006/relationships/notesSlide" Target="../notesSlides/notesSlide9.xml"/><Relationship Id="rId9" Type="http://schemas.openxmlformats.org/officeDocument/2006/relationships/image" Target="../media/image5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0234" y="1135221"/>
            <a:ext cx="7918450" cy="1102519"/>
          </a:xfrm>
        </p:spPr>
        <p:txBody>
          <a:bodyPr>
            <a:normAutofit fontScale="90000"/>
          </a:bodyPr>
          <a:lstStyle/>
          <a:p>
            <a:pPr algn="ctr" eaLnBrk="0" hangingPunct="0"/>
            <a:br>
              <a:rPr lang="en-US" sz="3100" dirty="0">
                <a:cs typeface="Times New Roman" pitchFamily="18" charset="0"/>
              </a:rPr>
            </a:br>
            <a:r>
              <a:rPr lang="en-US" sz="3100" dirty="0">
                <a:cs typeface="Times New Roman" pitchFamily="18" charset="0"/>
              </a:rPr>
              <a:t>Incorporating Ladder Fuels into </a:t>
            </a:r>
            <a:br>
              <a:rPr lang="en-US" sz="3100" dirty="0">
                <a:cs typeface="Times New Roman" pitchFamily="18" charset="0"/>
              </a:rPr>
            </a:br>
            <a:r>
              <a:rPr lang="en-US" sz="3100" dirty="0">
                <a:cs typeface="Times New Roman" pitchFamily="18" charset="0"/>
              </a:rPr>
              <a:t>Empirical Crown Fire Models</a:t>
            </a:r>
            <a:endParaRPr lang="en-US" dirty="0">
              <a:latin typeface="Candara" panose="020E0502030303020204" pitchFamily="34" charset="0"/>
              <a:cs typeface="Lucida Sans Unicode" panose="020B0602030504020204" pitchFamily="34" charset="0"/>
            </a:endParaRPr>
          </a:p>
        </p:txBody>
      </p:sp>
      <p:sp>
        <p:nvSpPr>
          <p:cNvPr id="4" name="Subtitle 2"/>
          <p:cNvSpPr txBox="1">
            <a:spLocks/>
          </p:cNvSpPr>
          <p:nvPr/>
        </p:nvSpPr>
        <p:spPr>
          <a:xfrm>
            <a:off x="1524000" y="2877670"/>
            <a:ext cx="6915150" cy="2255669"/>
          </a:xfrm>
          <a:prstGeom prst="rect">
            <a:avLst/>
          </a:prstGeom>
        </p:spPr>
        <p:txBody>
          <a:bodyPr vert="horz" lIns="91440" tIns="45720" rIns="91440" bIns="45720" rtlCol="0">
            <a:normAutofit fontScale="25000" lnSpcReduction="20000"/>
          </a:bodyPr>
          <a:lstStyle>
            <a:lvl1pPr marL="0" indent="0" algn="l" defTabSz="457200" rtl="0" eaLnBrk="1" latinLnBrk="0" hangingPunct="1">
              <a:spcBef>
                <a:spcPct val="20000"/>
              </a:spcBef>
              <a:buFont typeface="Arial"/>
              <a:buNone/>
              <a:defRPr sz="3200" kern="1200">
                <a:solidFill>
                  <a:schemeClr val="accent1">
                    <a:lumMod val="50000"/>
                  </a:schemeClr>
                </a:solidFill>
                <a:latin typeface="Arial"/>
                <a:ea typeface="+mn-ea"/>
                <a:cs typeface="Arial"/>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ctr" eaLnBrk="0" fontAlgn="auto" hangingPunct="0">
              <a:spcAft>
                <a:spcPts val="0"/>
              </a:spcAft>
            </a:pPr>
            <a:endParaRPr lang="en-US" sz="9600" dirty="0">
              <a:latin typeface="Candara" panose="020E0502030303020204" pitchFamily="34" charset="0"/>
              <a:cs typeface="Times New Roman" pitchFamily="18" charset="0"/>
            </a:endParaRPr>
          </a:p>
          <a:p>
            <a:pPr algn="ctr" eaLnBrk="0" fontAlgn="auto" hangingPunct="0">
              <a:spcAft>
                <a:spcPts val="0"/>
              </a:spcAft>
            </a:pPr>
            <a:r>
              <a:rPr lang="en-US" sz="8000" dirty="0">
                <a:latin typeface="Candara" panose="020E0502030303020204" pitchFamily="34" charset="0"/>
                <a:cs typeface="Times New Roman" pitchFamily="18" charset="0"/>
              </a:rPr>
              <a:t>Daniel D. B. Perrakis</a:t>
            </a:r>
          </a:p>
          <a:p>
            <a:pPr algn="ctr" eaLnBrk="0" fontAlgn="auto" hangingPunct="0">
              <a:spcAft>
                <a:spcPts val="0"/>
              </a:spcAft>
            </a:pPr>
            <a:r>
              <a:rPr lang="en-US" sz="8000" dirty="0">
                <a:latin typeface="Candara" panose="020E0502030303020204" pitchFamily="34" charset="0"/>
                <a:cs typeface="Times New Roman" pitchFamily="18" charset="0"/>
              </a:rPr>
              <a:t>Dan K. Thompson</a:t>
            </a:r>
          </a:p>
          <a:p>
            <a:pPr algn="ctr" eaLnBrk="0" fontAlgn="auto" hangingPunct="0">
              <a:spcAft>
                <a:spcPts val="0"/>
              </a:spcAft>
            </a:pPr>
            <a:r>
              <a:rPr lang="en-US" sz="7200" dirty="0">
                <a:latin typeface="Candara" panose="020E0502030303020204" pitchFamily="34" charset="0"/>
                <a:cs typeface="Times New Roman" pitchFamily="18" charset="0"/>
              </a:rPr>
              <a:t>Marty E. Alexander</a:t>
            </a: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r>
              <a:rPr lang="en-US" sz="7200" dirty="0">
                <a:latin typeface="Candara" panose="020E0502030303020204" pitchFamily="34" charset="0"/>
                <a:cs typeface="Times New Roman" pitchFamily="18" charset="0"/>
              </a:rPr>
              <a:t>NRCan-CFS</a:t>
            </a: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r>
              <a:rPr lang="en-US" sz="7200" dirty="0">
                <a:latin typeface="Candara" panose="020E0502030303020204" pitchFamily="34" charset="0"/>
                <a:cs typeface="Times New Roman" pitchFamily="18" charset="0"/>
              </a:rPr>
              <a:t>Fuels and Fire Behaviour 2024 – Boise, ID, USA</a:t>
            </a: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endParaRPr lang="en-US" sz="7200" dirty="0">
              <a:latin typeface="Candara" panose="020E0502030303020204" pitchFamily="34" charset="0"/>
              <a:cs typeface="Times New Roman" pitchFamily="18" charset="0"/>
            </a:endParaRPr>
          </a:p>
          <a:p>
            <a:pPr algn="ctr" eaLnBrk="0" fontAlgn="auto" hangingPunct="0">
              <a:spcAft>
                <a:spcPts val="0"/>
              </a:spcAft>
            </a:pPr>
            <a:endParaRPr lang="en-US" sz="1800" b="1" dirty="0">
              <a:latin typeface="Candara" panose="020E0502030303020204" pitchFamily="34" charset="0"/>
              <a:cs typeface="Times New Roman" pitchFamily="18" charset="0"/>
            </a:endParaRPr>
          </a:p>
          <a:p>
            <a:pPr algn="ctr" eaLnBrk="0" fontAlgn="auto" hangingPunct="0">
              <a:spcAft>
                <a:spcPts val="0"/>
              </a:spcAft>
            </a:pPr>
            <a:endParaRPr lang="en-US" sz="1800" b="1" dirty="0">
              <a:latin typeface="Candara" panose="020E0502030303020204" pitchFamily="34" charset="0"/>
              <a:cs typeface="Times New Roman" pitchFamily="18" charset="0"/>
            </a:endParaRPr>
          </a:p>
          <a:p>
            <a:pPr algn="ctr" eaLnBrk="0" fontAlgn="auto" hangingPunct="0">
              <a:spcAft>
                <a:spcPts val="0"/>
              </a:spcAft>
            </a:pPr>
            <a:endParaRPr lang="en-US" sz="1800" b="1" dirty="0">
              <a:latin typeface="Candara" panose="020E0502030303020204" pitchFamily="34" charset="0"/>
              <a:cs typeface="Times New Roman" pitchFamily="18" charset="0"/>
            </a:endParaRPr>
          </a:p>
          <a:p>
            <a:pPr algn="ctr" eaLnBrk="0" fontAlgn="auto" hangingPunct="0">
              <a:spcAft>
                <a:spcPts val="0"/>
              </a:spcAft>
            </a:pPr>
            <a:endParaRPr lang="en-US" sz="1800" b="1" dirty="0">
              <a:latin typeface="Candara" panose="020E0502030303020204" pitchFamily="34" charset="0"/>
              <a:cs typeface="Times New Roman" pitchFamily="18" charset="0"/>
            </a:endParaRPr>
          </a:p>
          <a:p>
            <a:pPr algn="ctr" eaLnBrk="0" fontAlgn="auto" hangingPunct="0">
              <a:spcAft>
                <a:spcPts val="0"/>
              </a:spcAft>
            </a:pPr>
            <a:endParaRPr lang="en-US" sz="1800" b="1" dirty="0">
              <a:latin typeface="Candara" panose="020E0502030303020204" pitchFamily="34" charset="0"/>
              <a:cs typeface="Times New Roman" pitchFamily="18" charset="0"/>
            </a:endParaRPr>
          </a:p>
          <a:p>
            <a:pPr algn="ctr" fontAlgn="auto">
              <a:spcAft>
                <a:spcPts val="0"/>
              </a:spcAft>
            </a:pPr>
            <a:endParaRPr lang="en-US" sz="5600" dirty="0">
              <a:latin typeface="Candara" panose="020E0502030303020204" pitchFamily="34" charset="0"/>
            </a:endParaRPr>
          </a:p>
          <a:p>
            <a:pPr algn="ctr" fontAlgn="auto">
              <a:spcAft>
                <a:spcPts val="0"/>
              </a:spcAft>
            </a:pPr>
            <a:r>
              <a:rPr lang="en-US" sz="5600" dirty="0">
                <a:latin typeface="Candara" panose="020E0502030303020204" pitchFamily="34" charset="0"/>
              </a:rPr>
              <a:t>7</a:t>
            </a:r>
            <a:r>
              <a:rPr lang="en-US" sz="5600" baseline="30000" dirty="0">
                <a:latin typeface="Candara" panose="020E0502030303020204" pitchFamily="34" charset="0"/>
              </a:rPr>
              <a:t>th</a:t>
            </a:r>
            <a:r>
              <a:rPr lang="en-US" sz="5600" dirty="0">
                <a:latin typeface="Candara" panose="020E0502030303020204" pitchFamily="34" charset="0"/>
              </a:rPr>
              <a:t> Fuels and Fire Behaviour Conference: Boise, ID, USA</a:t>
            </a:r>
          </a:p>
        </p:txBody>
      </p:sp>
      <p:pic>
        <p:nvPicPr>
          <p:cNvPr id="3" name="Picture 2">
            <a:extLst>
              <a:ext uri="{FF2B5EF4-FFF2-40B4-BE49-F238E27FC236}">
                <a16:creationId xmlns:a16="http://schemas.microsoft.com/office/drawing/2014/main" id="{378070A5-3653-93EB-7352-E47849943EB3}"/>
              </a:ext>
            </a:extLst>
          </p:cNvPr>
          <p:cNvPicPr>
            <a:picLocks noChangeAspect="1"/>
          </p:cNvPicPr>
          <p:nvPr/>
        </p:nvPicPr>
        <p:blipFill>
          <a:blip r:embed="rId3"/>
          <a:stretch>
            <a:fillRect/>
          </a:stretch>
        </p:blipFill>
        <p:spPr>
          <a:xfrm>
            <a:off x="8172076" y="5003650"/>
            <a:ext cx="915148" cy="977017"/>
          </a:xfrm>
          <a:prstGeom prst="rect">
            <a:avLst/>
          </a:prstGeom>
        </p:spPr>
      </p:pic>
      <p:pic>
        <p:nvPicPr>
          <p:cNvPr id="5" name="Picture 4">
            <a:extLst>
              <a:ext uri="{FF2B5EF4-FFF2-40B4-BE49-F238E27FC236}">
                <a16:creationId xmlns:a16="http://schemas.microsoft.com/office/drawing/2014/main" id="{94C96285-0535-2EBA-E358-58974579C88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70144" y="2685"/>
            <a:ext cx="1317080" cy="1216505"/>
          </a:xfrm>
          <a:prstGeom prst="rect">
            <a:avLst/>
          </a:prstGeom>
        </p:spPr>
      </p:pic>
    </p:spTree>
    <p:extLst>
      <p:ext uri="{BB962C8B-B14F-4D97-AF65-F5344CB8AC3E}">
        <p14:creationId xmlns:p14="http://schemas.microsoft.com/office/powerpoint/2010/main" val="22792952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18646"/>
          </a:xfrm>
        </p:spPr>
        <p:txBody>
          <a:bodyPr>
            <a:normAutofit fontScale="90000"/>
          </a:bodyPr>
          <a:lstStyle/>
          <a:p>
            <a:r>
              <a:rPr lang="en-CA" sz="3200" dirty="0">
                <a:latin typeface="Segoe UI" panose="020B0502040204020203" pitchFamily="34" charset="0"/>
                <a:cs typeface="Segoe UI" panose="020B0502040204020203" pitchFamily="34" charset="0"/>
              </a:rPr>
              <a:t>Solving for M: </a:t>
            </a:r>
            <a:r>
              <a:rPr lang="en-CA" sz="3200" dirty="0" err="1">
                <a:latin typeface="Segoe UI" panose="020B0502040204020203" pitchFamily="34" charset="0"/>
                <a:cs typeface="Segoe UI" panose="020B0502040204020203" pitchFamily="34" charset="0"/>
              </a:rPr>
              <a:t>Sharpsand</a:t>
            </a:r>
            <a:r>
              <a:rPr lang="en-CA" sz="3200" dirty="0">
                <a:latin typeface="Segoe UI" panose="020B0502040204020203" pitchFamily="34" charset="0"/>
                <a:cs typeface="Segoe UI" panose="020B0502040204020203" pitchFamily="34" charset="0"/>
              </a:rPr>
              <a:t> Control, Thinned, Semi-mature</a:t>
            </a:r>
          </a:p>
        </p:txBody>
      </p:sp>
      <p:sp>
        <p:nvSpPr>
          <p:cNvPr id="3" name="Content Placeholder 2">
            <a:extLst>
              <a:ext uri="{FF2B5EF4-FFF2-40B4-BE49-F238E27FC236}">
                <a16:creationId xmlns:a16="http://schemas.microsoft.com/office/drawing/2014/main" id="{D922D8B8-7522-99FF-CC08-55B2A1C35843}"/>
              </a:ext>
            </a:extLst>
          </p:cNvPr>
          <p:cNvSpPr>
            <a:spLocks noGrp="1"/>
          </p:cNvSpPr>
          <p:nvPr>
            <p:ph idx="1"/>
          </p:nvPr>
        </p:nvSpPr>
        <p:spPr>
          <a:xfrm>
            <a:off x="215154" y="5774736"/>
            <a:ext cx="6454252" cy="905463"/>
          </a:xfrm>
        </p:spPr>
        <p:txBody>
          <a:bodyPr/>
          <a:lstStyle/>
          <a:p>
            <a:pPr marL="0" indent="0">
              <a:buNone/>
            </a:pPr>
            <a:r>
              <a:rPr lang="en-CA" sz="2400" dirty="0">
                <a:sym typeface="Wingdings" panose="05000000000000000000" pitchFamily="2" charset="2"/>
              </a:rPr>
              <a:t>Crowning thresholds (+) between sites and fuel structures, </a:t>
            </a:r>
            <a:r>
              <a:rPr lang="en-CA" sz="2400" dirty="0" err="1">
                <a:sym typeface="Wingdings" panose="05000000000000000000" pitchFamily="2" charset="2"/>
              </a:rPr>
              <a:t>Sharpsand</a:t>
            </a:r>
            <a:r>
              <a:rPr lang="en-CA" sz="2400" dirty="0">
                <a:sym typeface="Wingdings" panose="05000000000000000000" pitchFamily="2" charset="2"/>
              </a:rPr>
              <a:t> Creek. </a:t>
            </a:r>
            <a:endParaRPr lang="en-CA" sz="2400" dirty="0"/>
          </a:p>
        </p:txBody>
      </p:sp>
      <p:sp>
        <p:nvSpPr>
          <p:cNvPr id="12" name="Rectangle 1027">
            <a:extLst>
              <a:ext uri="{FF2B5EF4-FFF2-40B4-BE49-F238E27FC236}">
                <a16:creationId xmlns:a16="http://schemas.microsoft.com/office/drawing/2014/main" id="{9A48E3C9-F150-74AF-9E6D-A61FB9968106}"/>
              </a:ext>
            </a:extLst>
          </p:cNvPr>
          <p:cNvSpPr>
            <a:spLocks noChangeArrowheads="1"/>
          </p:cNvSpPr>
          <p:nvPr/>
        </p:nvSpPr>
        <p:spPr bwMode="auto">
          <a:xfrm>
            <a:off x="6553200" y="948976"/>
            <a:ext cx="5638800" cy="6986528"/>
          </a:xfrm>
          <a:prstGeom prst="rect">
            <a:avLst/>
          </a:prstGeom>
          <a:noFill/>
          <a:ln w="9525">
            <a:noFill/>
            <a:miter lim="800000"/>
            <a:headEnd/>
            <a:tailEnd/>
          </a:ln>
        </p:spPr>
        <p:txBody>
          <a:bodyPr wrap="square">
            <a:spAutoFit/>
          </a:bodyPr>
          <a:lstStyle/>
          <a:p>
            <a:pPr marL="342900" indent="-342900" eaLnBrk="0" hangingPunct="0">
              <a:buFont typeface="Arial" panose="020B0604020202020204" pitchFamily="34" charset="0"/>
              <a:buChar char="•"/>
            </a:pPr>
            <a:r>
              <a:rPr lang="en-US" dirty="0" err="1"/>
              <a:t>Sharpsand</a:t>
            </a:r>
            <a:r>
              <a:rPr lang="en-US" dirty="0"/>
              <a:t> Creek jack pine experimental burns, 1974-1991</a:t>
            </a:r>
          </a:p>
          <a:p>
            <a:pPr marL="800100" lvl="1" indent="-342900" eaLnBrk="0" hangingPunct="0">
              <a:buFont typeface="Arial" panose="020B0604020202020204" pitchFamily="34" charset="0"/>
              <a:buChar char="•"/>
            </a:pPr>
            <a:r>
              <a:rPr lang="en-US" dirty="0"/>
              <a:t>Control - immature/ overstocked </a:t>
            </a:r>
          </a:p>
          <a:p>
            <a:pPr marL="1257300" lvl="2" indent="-342900" eaLnBrk="0" hangingPunct="0">
              <a:buFont typeface="Arial" panose="020B0604020202020204" pitchFamily="34" charset="0"/>
              <a:buChar char="•"/>
            </a:pPr>
            <a:r>
              <a:rPr lang="en-US" dirty="0"/>
              <a:t>9,849 dead s/ha; LCBH=4.4 m</a:t>
            </a:r>
          </a:p>
          <a:p>
            <a:pPr marL="800100" lvl="1" indent="-342900" eaLnBrk="0" hangingPunct="0">
              <a:buFont typeface="Arial" panose="020B0604020202020204" pitchFamily="34" charset="0"/>
              <a:buChar char="•"/>
            </a:pPr>
            <a:r>
              <a:rPr lang="en-US" dirty="0"/>
              <a:t>Thinned jack pine</a:t>
            </a:r>
          </a:p>
          <a:p>
            <a:pPr marL="1257300" lvl="2" indent="-342900" eaLnBrk="0" hangingPunct="0">
              <a:buFont typeface="Arial" panose="020B0604020202020204" pitchFamily="34" charset="0"/>
              <a:buChar char="•"/>
            </a:pPr>
            <a:r>
              <a:rPr lang="en-US" dirty="0"/>
              <a:t>1175 dead s/ha; LCBH=4.4 m</a:t>
            </a:r>
          </a:p>
          <a:p>
            <a:pPr marL="800100" lvl="1" indent="-342900" eaLnBrk="0" hangingPunct="0">
              <a:buFont typeface="Arial" panose="020B0604020202020204" pitchFamily="34" charset="0"/>
              <a:buChar char="•"/>
            </a:pPr>
            <a:r>
              <a:rPr lang="en-US" dirty="0"/>
              <a:t>(Semi-mature jack pine</a:t>
            </a:r>
          </a:p>
          <a:p>
            <a:pPr marL="1257300" lvl="2" indent="-342900" eaLnBrk="0" hangingPunct="0">
              <a:buFont typeface="Arial" panose="020B0604020202020204" pitchFamily="34" charset="0"/>
              <a:buChar char="•"/>
            </a:pPr>
            <a:r>
              <a:rPr lang="en-US" dirty="0"/>
              <a:t>3830 dead s/ha; LCBH=5.3 m)</a:t>
            </a:r>
          </a:p>
          <a:p>
            <a:pPr marL="800100" lvl="1"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r>
              <a:rPr lang="en-US" dirty="0"/>
              <a:t>Crowning thresholds (p=0.5) from logistic regression of S and C fires:</a:t>
            </a:r>
          </a:p>
          <a:p>
            <a:pPr marL="800100" lvl="1" indent="-342900" eaLnBrk="0" hangingPunct="0">
              <a:buFont typeface="Arial" panose="020B0604020202020204" pitchFamily="34" charset="0"/>
              <a:buChar char="•"/>
            </a:pPr>
            <a:r>
              <a:rPr lang="en-US" dirty="0"/>
              <a:t>Control vs Thinned:</a:t>
            </a:r>
          </a:p>
          <a:p>
            <a:pPr marL="800100" lvl="1" indent="-342900" eaLnBrk="0" hangingPunct="0">
              <a:buFont typeface="Arial" panose="020B0604020202020204" pitchFamily="34" charset="0"/>
              <a:buChar char="•"/>
            </a:pPr>
            <a:r>
              <a:rPr lang="en-US" dirty="0"/>
              <a:t>ISI</a:t>
            </a:r>
            <a:r>
              <a:rPr lang="en-US" baseline="-25000" dirty="0"/>
              <a:t>0</a:t>
            </a:r>
            <a:r>
              <a:rPr lang="en-US" dirty="0"/>
              <a:t>=6.6 vs. ISI</a:t>
            </a:r>
            <a:r>
              <a:rPr lang="en-US" baseline="-25000" dirty="0"/>
              <a:t>0</a:t>
            </a:r>
            <a:r>
              <a:rPr lang="en-US" dirty="0"/>
              <a:t>=10.3</a:t>
            </a:r>
          </a:p>
          <a:p>
            <a:pPr marL="800100" lvl="1" indent="-342900" eaLnBrk="0" hangingPunct="0">
              <a:buFont typeface="Arial" panose="020B0604020202020204" pitchFamily="34" charset="0"/>
              <a:buChar char="•"/>
            </a:pPr>
            <a:r>
              <a:rPr lang="en-US" dirty="0"/>
              <a:t>Stand-adjusted: Isa</a:t>
            </a:r>
            <a:r>
              <a:rPr lang="en-US" baseline="-25000" dirty="0"/>
              <a:t>0</a:t>
            </a:r>
            <a:r>
              <a:rPr lang="en-US" dirty="0"/>
              <a:t>=4.70 vs. 9.2</a:t>
            </a:r>
          </a:p>
          <a:p>
            <a:pPr marL="342900" indent="-342900" eaLnBrk="0" hangingPunct="0">
              <a:buFont typeface="Arial" panose="020B0604020202020204" pitchFamily="34" charset="0"/>
              <a:buChar char="•"/>
            </a:pPr>
            <a:endParaRPr lang="en-US" sz="1400" dirty="0"/>
          </a:p>
          <a:p>
            <a:pPr marL="342900" indent="-342900" eaLnBrk="0" hangingPunct="0">
              <a:buFont typeface="Arial" panose="020B0604020202020204" pitchFamily="34" charset="0"/>
              <a:buChar char="•"/>
            </a:pPr>
            <a:r>
              <a:rPr lang="en-US" dirty="0" err="1"/>
              <a:t>sROS</a:t>
            </a:r>
            <a:r>
              <a:rPr lang="en-US" dirty="0"/>
              <a:t> models used to solve for M</a:t>
            </a:r>
          </a:p>
          <a:p>
            <a:pPr lvl="2" eaLnBrk="0" hangingPunct="0"/>
            <a:r>
              <a:rPr lang="en-US" dirty="0"/>
              <a:t>		</a:t>
            </a:r>
          </a:p>
          <a:p>
            <a:pPr marL="800100" lvl="1" indent="-342900" eaLnBrk="0" hangingPunct="0">
              <a:buFont typeface="Arial" panose="020B0604020202020204" pitchFamily="34" charset="0"/>
              <a:buChar char="•"/>
            </a:pPr>
            <a:endParaRPr lang="en-US" dirty="0"/>
          </a:p>
          <a:p>
            <a:pPr marL="285750" indent="-285750" eaLnBrk="0" hangingPunct="0">
              <a:buFont typeface="Arial" panose="020B0604020202020204" pitchFamily="34" charset="0"/>
              <a:buChar char="•"/>
            </a:pPr>
            <a:endParaRPr lang="en-US" sz="1600" dirty="0"/>
          </a:p>
        </p:txBody>
      </p:sp>
      <p:grpSp>
        <p:nvGrpSpPr>
          <p:cNvPr id="14" name="Group 13">
            <a:extLst>
              <a:ext uri="{FF2B5EF4-FFF2-40B4-BE49-F238E27FC236}">
                <a16:creationId xmlns:a16="http://schemas.microsoft.com/office/drawing/2014/main" id="{5E7B39A9-F712-D3A7-5B58-AEC516B3807D}"/>
              </a:ext>
            </a:extLst>
          </p:cNvPr>
          <p:cNvGrpSpPr/>
          <p:nvPr/>
        </p:nvGrpSpPr>
        <p:grpSpPr>
          <a:xfrm>
            <a:off x="105385" y="936668"/>
            <a:ext cx="6288405" cy="4807587"/>
            <a:chOff x="105385" y="936668"/>
            <a:chExt cx="6288405" cy="4807587"/>
          </a:xfrm>
        </p:grpSpPr>
        <p:pic>
          <p:nvPicPr>
            <p:cNvPr id="8" name="Picture 7">
              <a:extLst>
                <a:ext uri="{FF2B5EF4-FFF2-40B4-BE49-F238E27FC236}">
                  <a16:creationId xmlns:a16="http://schemas.microsoft.com/office/drawing/2014/main" id="{1F109550-8277-FF4A-25C3-3CAE4E5855FE}"/>
                </a:ext>
              </a:extLst>
            </p:cNvPr>
            <p:cNvPicPr>
              <a:picLocks noChangeAspect="1"/>
            </p:cNvPicPr>
            <p:nvPr/>
          </p:nvPicPr>
          <p:blipFill>
            <a:blip r:embed="rId3"/>
            <a:stretch>
              <a:fillRect/>
            </a:stretch>
          </p:blipFill>
          <p:spPr>
            <a:xfrm>
              <a:off x="105385" y="936668"/>
              <a:ext cx="6288405" cy="4807587"/>
            </a:xfrm>
            <a:prstGeom prst="rect">
              <a:avLst/>
            </a:prstGeom>
            <a:ln w="19050">
              <a:solidFill>
                <a:schemeClr val="tx1"/>
              </a:solidFill>
            </a:ln>
          </p:spPr>
        </p:pic>
        <p:sp>
          <p:nvSpPr>
            <p:cNvPr id="13" name="TextBox 12">
              <a:extLst>
                <a:ext uri="{FF2B5EF4-FFF2-40B4-BE49-F238E27FC236}">
                  <a16:creationId xmlns:a16="http://schemas.microsoft.com/office/drawing/2014/main" id="{31DCEA19-CF83-B77D-C97C-947249EEDE4B}"/>
                </a:ext>
              </a:extLst>
            </p:cNvPr>
            <p:cNvSpPr txBox="1"/>
            <p:nvPr/>
          </p:nvSpPr>
          <p:spPr>
            <a:xfrm>
              <a:off x="1809750" y="2882607"/>
              <a:ext cx="1146468" cy="461665"/>
            </a:xfrm>
            <a:prstGeom prst="rect">
              <a:avLst/>
            </a:prstGeom>
            <a:noFill/>
          </p:spPr>
          <p:txBody>
            <a:bodyPr wrap="none" rtlCol="0">
              <a:spAutoFit/>
            </a:bodyPr>
            <a:lstStyle/>
            <a:p>
              <a:r>
                <a:rPr lang="en-CA" dirty="0"/>
                <a:t>+        +</a:t>
              </a:r>
            </a:p>
          </p:txBody>
        </p:sp>
      </p:grpSp>
    </p:spTree>
    <p:extLst>
      <p:ext uri="{BB962C8B-B14F-4D97-AF65-F5344CB8AC3E}">
        <p14:creationId xmlns:p14="http://schemas.microsoft.com/office/powerpoint/2010/main" val="1662882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3AF33D-C4D0-EA73-3929-E99E753587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22ED64-C041-C00F-442A-9A5EBE1518CD}"/>
              </a:ext>
            </a:extLst>
          </p:cNvPr>
          <p:cNvSpPr>
            <a:spLocks noGrp="1"/>
          </p:cNvSpPr>
          <p:nvPr>
            <p:ph type="title"/>
          </p:nvPr>
        </p:nvSpPr>
        <p:spPr>
          <a:xfrm>
            <a:off x="838200" y="365126"/>
            <a:ext cx="10515600" cy="418646"/>
          </a:xfrm>
        </p:spPr>
        <p:txBody>
          <a:bodyPr>
            <a:normAutofit fontScale="90000"/>
          </a:bodyPr>
          <a:lstStyle/>
          <a:p>
            <a:r>
              <a:rPr lang="en-CA" sz="3200" dirty="0">
                <a:latin typeface="Segoe UI" panose="020B0502040204020203" pitchFamily="34" charset="0"/>
                <a:cs typeface="Segoe UI" panose="020B0502040204020203" pitchFamily="34" charset="0"/>
              </a:rPr>
              <a:t>Final estimates of </a:t>
            </a:r>
            <a:r>
              <a:rPr lang="en-CA" sz="3200" i="1" dirty="0">
                <a:latin typeface="Segoe UI" panose="020B0502040204020203" pitchFamily="34" charset="0"/>
                <a:cs typeface="Segoe UI" panose="020B0502040204020203" pitchFamily="34" charset="0"/>
              </a:rPr>
              <a:t>M</a:t>
            </a:r>
            <a:r>
              <a:rPr lang="en-CA" sz="3200" dirty="0">
                <a:latin typeface="Segoe UI" panose="020B0502040204020203" pitchFamily="34" charset="0"/>
                <a:cs typeface="Segoe UI" panose="020B0502040204020203" pitchFamily="34" charset="0"/>
              </a:rPr>
              <a:t>, ladder fuel multiplier</a:t>
            </a:r>
          </a:p>
        </p:txBody>
      </p:sp>
      <p:sp>
        <p:nvSpPr>
          <p:cNvPr id="3" name="Content Placeholder 2">
            <a:extLst>
              <a:ext uri="{FF2B5EF4-FFF2-40B4-BE49-F238E27FC236}">
                <a16:creationId xmlns:a16="http://schemas.microsoft.com/office/drawing/2014/main" id="{735D0A89-D419-0B59-3680-316E59CF613F}"/>
              </a:ext>
            </a:extLst>
          </p:cNvPr>
          <p:cNvSpPr>
            <a:spLocks noGrp="1"/>
          </p:cNvSpPr>
          <p:nvPr>
            <p:ph idx="1"/>
          </p:nvPr>
        </p:nvSpPr>
        <p:spPr>
          <a:xfrm>
            <a:off x="106680" y="5171808"/>
            <a:ext cx="5303520" cy="905463"/>
          </a:xfrm>
        </p:spPr>
        <p:txBody>
          <a:bodyPr/>
          <a:lstStyle/>
          <a:p>
            <a:pPr marL="0" indent="0">
              <a:buNone/>
            </a:pPr>
            <a:r>
              <a:rPr lang="en-CA" sz="2400" dirty="0">
                <a:sym typeface="Wingdings" panose="05000000000000000000" pitchFamily="2" charset="2"/>
              </a:rPr>
              <a:t>Fitted </a:t>
            </a:r>
            <a:r>
              <a:rPr lang="en-CA" sz="2400" dirty="0" err="1">
                <a:sym typeface="Wingdings" panose="05000000000000000000" pitchFamily="2" charset="2"/>
              </a:rPr>
              <a:t>sROS</a:t>
            </a:r>
            <a:r>
              <a:rPr lang="en-CA" sz="2400" dirty="0">
                <a:sym typeface="Wingdings" panose="05000000000000000000" pitchFamily="2" charset="2"/>
              </a:rPr>
              <a:t> models, Can. experimental burn dataset (boreal conifer, Ponderosa pine, aspen)</a:t>
            </a:r>
            <a:endParaRPr lang="en-CA" sz="2400" dirty="0"/>
          </a:p>
        </p:txBody>
      </p:sp>
      <mc:AlternateContent xmlns:mc="http://schemas.openxmlformats.org/markup-compatibility/2006" xmlns:a14="http://schemas.microsoft.com/office/drawing/2010/main">
        <mc:Choice Requires="a14">
          <p:sp>
            <p:nvSpPr>
              <p:cNvPr id="12" name="Rectangle 1027">
                <a:extLst>
                  <a:ext uri="{FF2B5EF4-FFF2-40B4-BE49-F238E27FC236}">
                    <a16:creationId xmlns:a16="http://schemas.microsoft.com/office/drawing/2014/main" id="{3285B1C5-19EE-A1CD-D7DA-F84C454BED82}"/>
                  </a:ext>
                </a:extLst>
              </p:cNvPr>
              <p:cNvSpPr>
                <a:spLocks noChangeArrowheads="1"/>
              </p:cNvSpPr>
              <p:nvPr/>
            </p:nvSpPr>
            <p:spPr bwMode="auto">
              <a:xfrm>
                <a:off x="5928361" y="2274856"/>
                <a:ext cx="6263640" cy="5139869"/>
              </a:xfrm>
              <a:prstGeom prst="rect">
                <a:avLst/>
              </a:prstGeom>
              <a:noFill/>
              <a:ln w="9525">
                <a:noFill/>
                <a:miter lim="800000"/>
                <a:headEnd/>
                <a:tailEnd/>
              </a:ln>
            </p:spPr>
            <p:txBody>
              <a:bodyPr wrap="square">
                <a:spAutoFit/>
              </a:bodyPr>
              <a:lstStyle/>
              <a:p>
                <a:pPr marL="342900"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r>
                  <a:rPr lang="en-US" dirty="0"/>
                  <a:t>&gt; 80 SF; various </a:t>
                </a:r>
                <a:r>
                  <a:rPr lang="en-US" dirty="0" err="1"/>
                  <a:t>sROS</a:t>
                </a:r>
                <a:r>
                  <a:rPr lang="en-US" dirty="0"/>
                  <a:t> models fitted from Can. Exp. data</a:t>
                </a:r>
              </a:p>
              <a:p>
                <a:pPr marL="342900" indent="-342900" eaLnBrk="0" hangingPunct="0">
                  <a:buFont typeface="Arial" panose="020B0604020202020204" pitchFamily="34" charset="0"/>
                  <a:buChar char="•"/>
                </a:pPr>
                <a:r>
                  <a:rPr lang="en-US" dirty="0"/>
                  <a:t>SFC NS different between </a:t>
                </a:r>
                <a:r>
                  <a:rPr lang="en-US" dirty="0" err="1"/>
                  <a:t>Ctl</a:t>
                </a:r>
                <a:r>
                  <a:rPr lang="en-US" dirty="0"/>
                  <a:t>, Th treats.</a:t>
                </a:r>
              </a:p>
              <a:p>
                <a:pPr marL="342900"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r>
                  <a:rPr lang="en-US" dirty="0"/>
                  <a:t>Final estimates of M depended on experimental assumptions and models</a:t>
                </a:r>
              </a:p>
              <a:p>
                <a:pPr marL="342900"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14:m>
                  <m:oMath xmlns:m="http://schemas.openxmlformats.org/officeDocument/2006/math">
                    <m:r>
                      <a:rPr lang="en-CA" b="0" i="1" smtClean="0">
                        <a:latin typeface="Cambria Math" panose="02040503050406030204" pitchFamily="18" charset="0"/>
                      </a:rPr>
                      <m:t>𝑀</m:t>
                    </m:r>
                    <m:r>
                      <a:rPr lang="en-CA" b="0" i="1" smtClean="0">
                        <a:latin typeface="Cambria Math" panose="02040503050406030204" pitchFamily="18" charset="0"/>
                        <a:ea typeface="Cambria Math" panose="02040503050406030204" pitchFamily="18" charset="0"/>
                      </a:rPr>
                      <m:t>≈1.4 …8.9</m:t>
                    </m:r>
                  </m:oMath>
                </a14:m>
                <a:endParaRPr lang="en-US" dirty="0"/>
              </a:p>
              <a:p>
                <a:pPr marL="342900" indent="-342900" eaLnBrk="0" hangingPunct="0">
                  <a:buFont typeface="Arial" panose="020B0604020202020204" pitchFamily="34" charset="0"/>
                  <a:buChar char="•"/>
                </a:pPr>
                <a:r>
                  <a:rPr lang="en-US" dirty="0"/>
                  <a:t>Mean value: </a:t>
                </a:r>
                <a:r>
                  <a:rPr lang="en-US" i="1" dirty="0"/>
                  <a:t>M </a:t>
                </a:r>
                <a:r>
                  <a:rPr lang="en-US" dirty="0"/>
                  <a:t>= 4.2</a:t>
                </a:r>
              </a:p>
              <a:p>
                <a:pPr marL="800100" lvl="1" indent="-342900" eaLnBrk="0" hangingPunct="0">
                  <a:buFont typeface="Arial" panose="020B0604020202020204" pitchFamily="34" charset="0"/>
                  <a:buChar char="•"/>
                </a:pPr>
                <a:endParaRPr lang="en-US" dirty="0"/>
              </a:p>
              <a:p>
                <a:pPr marL="285750" indent="-285750" eaLnBrk="0" hangingPunct="0">
                  <a:buFont typeface="Arial" panose="020B0604020202020204" pitchFamily="34" charset="0"/>
                  <a:buChar char="•"/>
                </a:pPr>
                <a:endParaRPr lang="en-US" sz="1600" dirty="0"/>
              </a:p>
            </p:txBody>
          </p:sp>
        </mc:Choice>
        <mc:Fallback xmlns="">
          <p:sp>
            <p:nvSpPr>
              <p:cNvPr id="12" name="Rectangle 1027">
                <a:extLst>
                  <a:ext uri="{FF2B5EF4-FFF2-40B4-BE49-F238E27FC236}">
                    <a16:creationId xmlns:a16="http://schemas.microsoft.com/office/drawing/2014/main" id="{3285B1C5-19EE-A1CD-D7DA-F84C454BED82}"/>
                  </a:ext>
                </a:extLst>
              </p:cNvPr>
              <p:cNvSpPr>
                <a:spLocks noRot="1" noChangeAspect="1" noMove="1" noResize="1" noEditPoints="1" noAdjustHandles="1" noChangeArrowheads="1" noChangeShapeType="1" noTextEdit="1"/>
              </p:cNvSpPr>
              <p:nvPr/>
            </p:nvSpPr>
            <p:spPr bwMode="auto">
              <a:xfrm>
                <a:off x="5928361" y="2274856"/>
                <a:ext cx="6263640" cy="5139869"/>
              </a:xfrm>
              <a:prstGeom prst="rect">
                <a:avLst/>
              </a:prstGeom>
              <a:blipFill>
                <a:blip r:embed="rId3"/>
                <a:stretch>
                  <a:fillRect l="-1363"/>
                </a:stretch>
              </a:blipFill>
              <a:ln w="9525">
                <a:noFill/>
                <a:miter lim="800000"/>
                <a:headEnd/>
                <a:tailEnd/>
              </a:ln>
            </p:spPr>
            <p:txBody>
              <a:bodyPr/>
              <a:lstStyle/>
              <a:p>
                <a:r>
                  <a:rPr lang="en-CA">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634CB732-BCAF-FD22-742E-C8A0D1864F79}"/>
                  </a:ext>
                </a:extLst>
              </p:cNvPr>
              <p:cNvSpPr txBox="1"/>
              <p:nvPr/>
            </p:nvSpPr>
            <p:spPr>
              <a:xfrm>
                <a:off x="5538291" y="1094027"/>
                <a:ext cx="6653709" cy="2171748"/>
              </a:xfrm>
              <a:prstGeom prst="rect">
                <a:avLst/>
              </a:prstGeom>
              <a:noFill/>
            </p:spPr>
            <p:txBody>
              <a:bodyPr wrap="square" lIns="0" tIns="0" rIns="0" bIns="0" rtlCol="0">
                <a:spAutoFit/>
              </a:bodyPr>
              <a:lstStyle/>
              <a:p>
                <a:pPr algn="ctr"/>
                <a14:m>
                  <m:oMath xmlns:m="http://schemas.openxmlformats.org/officeDocument/2006/math">
                    <m:r>
                      <a:rPr lang="en-CA" b="0" i="1" smtClean="0">
                        <a:latin typeface="Cambria Math" panose="02040503050406030204" pitchFamily="18" charset="0"/>
                      </a:rPr>
                      <m:t>h</m:t>
                    </m:r>
                    <m:r>
                      <a:rPr lang="en-CA" b="0" i="1" smtClean="0">
                        <a:latin typeface="Cambria Math" panose="02040503050406030204" pitchFamily="18" charset="0"/>
                        <a:ea typeface="Cambria Math" panose="02040503050406030204" pitchFamily="18" charset="0"/>
                      </a:rPr>
                      <m:t>∙</m:t>
                    </m:r>
                    <m:sSub>
                      <m:sSubPr>
                        <m:ctrlPr>
                          <a:rPr lang="en-CA" b="0" i="1" smtClean="0">
                            <a:latin typeface="Cambria Math" panose="02040503050406030204" pitchFamily="18" charset="0"/>
                            <a:ea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𝑤</m:t>
                        </m:r>
                      </m:e>
                      <m:sub>
                        <m:r>
                          <a:rPr lang="en-CA" b="0" i="1" smtClean="0">
                            <a:latin typeface="Cambria Math" panose="02040503050406030204" pitchFamily="18" charset="0"/>
                            <a:ea typeface="Cambria Math" panose="02040503050406030204" pitchFamily="18" charset="0"/>
                          </a:rPr>
                          <m:t>𝐶𝑡𝑙</m:t>
                        </m:r>
                      </m:sub>
                    </m:sSub>
                    <m:r>
                      <a:rPr lang="en-CA" b="0" i="1" smtClean="0">
                        <a:latin typeface="Cambria Math" panose="02040503050406030204" pitchFamily="18" charset="0"/>
                        <a:ea typeface="Cambria Math" panose="02040503050406030204" pitchFamily="18" charset="0"/>
                      </a:rPr>
                      <m:t>∙</m:t>
                    </m:r>
                    <m:sSub>
                      <m:sSubPr>
                        <m:ctrlPr>
                          <a:rPr lang="en-CA" b="0" i="1" smtClean="0">
                            <a:latin typeface="Cambria Math" panose="02040503050406030204" pitchFamily="18" charset="0"/>
                            <a:ea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𝑅𝑂𝑆</m:t>
                        </m:r>
                      </m:e>
                      <m:sub>
                        <m:r>
                          <a:rPr lang="en-CA" b="0" i="1" smtClean="0">
                            <a:latin typeface="Cambria Math" panose="02040503050406030204" pitchFamily="18" charset="0"/>
                            <a:ea typeface="Cambria Math" panose="02040503050406030204" pitchFamily="18" charset="0"/>
                          </a:rPr>
                          <m:t>0.</m:t>
                        </m:r>
                        <m:r>
                          <a:rPr lang="en-CA" b="0" i="1" smtClean="0">
                            <a:latin typeface="Cambria Math" panose="02040503050406030204" pitchFamily="18" charset="0"/>
                            <a:ea typeface="Cambria Math" panose="02040503050406030204" pitchFamily="18" charset="0"/>
                          </a:rPr>
                          <m:t>𝐶𝑡𝑙</m:t>
                        </m:r>
                      </m:sub>
                    </m:sSub>
                  </m:oMath>
                </a14:m>
                <a:r>
                  <a:rPr lang="en-CA" dirty="0"/>
                  <a:t>= </a:t>
                </a:r>
                <a14:m>
                  <m:oMath xmlns:m="http://schemas.openxmlformats.org/officeDocument/2006/math">
                    <m:r>
                      <a:rPr lang="en-CA" i="1">
                        <a:latin typeface="Cambria Math" panose="02040503050406030204" pitchFamily="18" charset="0"/>
                      </a:rPr>
                      <m:t>h</m:t>
                    </m:r>
                    <m:r>
                      <a:rPr lang="en-CA" i="1">
                        <a:latin typeface="Cambria Math" panose="02040503050406030204" pitchFamily="18" charset="0"/>
                        <a:ea typeface="Cambria Math" panose="02040503050406030204" pitchFamily="18" charset="0"/>
                      </a:rPr>
                      <m:t>∙</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𝑤</m:t>
                        </m:r>
                      </m:e>
                      <m:sub>
                        <m:r>
                          <a:rPr lang="en-CA" b="0" i="1" smtClean="0">
                            <a:latin typeface="Cambria Math" panose="02040503050406030204" pitchFamily="18" charset="0"/>
                            <a:ea typeface="Cambria Math" panose="02040503050406030204" pitchFamily="18" charset="0"/>
                          </a:rPr>
                          <m:t>𝑇h</m:t>
                        </m:r>
                      </m:sub>
                    </m:sSub>
                    <m:r>
                      <a:rPr lang="en-CA" i="1">
                        <a:latin typeface="Cambria Math" panose="02040503050406030204" pitchFamily="18" charset="0"/>
                        <a:ea typeface="Cambria Math" panose="02040503050406030204" pitchFamily="18" charset="0"/>
                      </a:rPr>
                      <m:t>∙</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𝑅𝑂𝑆</m:t>
                        </m:r>
                      </m:e>
                      <m:sub>
                        <m:r>
                          <a:rPr lang="en-CA" i="1">
                            <a:latin typeface="Cambria Math" panose="02040503050406030204" pitchFamily="18" charset="0"/>
                            <a:ea typeface="Cambria Math" panose="02040503050406030204" pitchFamily="18" charset="0"/>
                          </a:rPr>
                          <m:t>0.</m:t>
                        </m:r>
                        <m:r>
                          <a:rPr lang="en-CA" b="0" i="1" smtClean="0">
                            <a:latin typeface="Cambria Math" panose="02040503050406030204" pitchFamily="18" charset="0"/>
                            <a:ea typeface="Cambria Math" panose="02040503050406030204" pitchFamily="18" charset="0"/>
                          </a:rPr>
                          <m:t>𝑇h</m:t>
                        </m:r>
                      </m:sub>
                    </m:sSub>
                  </m:oMath>
                </a14:m>
                <a:endParaRPr lang="en-CA" b="0" dirty="0">
                  <a:ea typeface="Cambria Math" panose="02040503050406030204" pitchFamily="18" charset="0"/>
                </a:endParaRPr>
              </a:p>
              <a:p>
                <a:pPr algn="ctr"/>
                <a:endParaRPr lang="en-CA" dirty="0">
                  <a:ea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lang="en-CA" b="0" i="0" smtClean="0">
                          <a:latin typeface="Cambria Math" panose="02040503050406030204" pitchFamily="18" charset="0"/>
                        </a:rPr>
                        <m:t>(</m:t>
                      </m:r>
                      <m:r>
                        <a:rPr lang="en-CA" b="0" i="1" smtClean="0">
                          <a:latin typeface="Cambria Math" panose="02040503050406030204" pitchFamily="18" charset="0"/>
                        </a:rPr>
                        <m:t>𝑆𝐹𝐶</m:t>
                      </m:r>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𝐹𝐶</m:t>
                          </m:r>
                        </m:e>
                        <m:sub>
                          <m:r>
                            <a:rPr lang="en-CA" b="0" i="1" smtClean="0">
                              <a:latin typeface="Cambria Math" panose="02040503050406030204" pitchFamily="18" charset="0"/>
                            </a:rPr>
                            <m:t>𝑆𝐸</m:t>
                          </m:r>
                          <m:r>
                            <a:rPr lang="en-CA" b="0" i="1" smtClean="0">
                              <a:latin typeface="Cambria Math" panose="02040503050406030204" pitchFamily="18" charset="0"/>
                            </a:rPr>
                            <m:t>.</m:t>
                          </m:r>
                          <m:r>
                            <a:rPr lang="en-CA" b="0" i="1" smtClean="0">
                              <a:latin typeface="Cambria Math" panose="02040503050406030204" pitchFamily="18" charset="0"/>
                            </a:rPr>
                            <m:t>𝐶𝑡𝑙</m:t>
                          </m:r>
                        </m:sub>
                      </m:sSub>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𝑀</m:t>
                      </m:r>
                      <m:r>
                        <a:rPr lang="en-CA" b="0" i="1" smtClean="0">
                          <a:latin typeface="Cambria Math" panose="02040503050406030204" pitchFamily="18" charset="0"/>
                          <a:ea typeface="Cambria Math" panose="02040503050406030204" pitchFamily="18" charset="0"/>
                        </a:rPr>
                        <m:t>)∙</m:t>
                      </m:r>
                      <m:sSub>
                        <m:sSubPr>
                          <m:ctrlPr>
                            <a:rPr lang="en-CA" b="0" i="1" smtClean="0">
                              <a:latin typeface="Cambria Math" panose="02040503050406030204" pitchFamily="18" charset="0"/>
                              <a:ea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𝑅𝑂𝑆</m:t>
                          </m:r>
                        </m:e>
                        <m:sub>
                          <m:r>
                            <a:rPr lang="en-CA" b="0" i="1" smtClean="0">
                              <a:latin typeface="Cambria Math" panose="02040503050406030204" pitchFamily="18" charset="0"/>
                              <a:ea typeface="Cambria Math" panose="02040503050406030204" pitchFamily="18" charset="0"/>
                            </a:rPr>
                            <m:t>0.</m:t>
                          </m:r>
                          <m:r>
                            <a:rPr lang="en-CA" b="0" i="1" smtClean="0">
                              <a:latin typeface="Cambria Math" panose="02040503050406030204" pitchFamily="18" charset="0"/>
                              <a:ea typeface="Cambria Math" panose="02040503050406030204" pitchFamily="18" charset="0"/>
                            </a:rPr>
                            <m:t>𝐶𝑡𝑙</m:t>
                          </m:r>
                        </m:sub>
                      </m:sSub>
                      <m:r>
                        <a:rPr lang="en-CA" b="0" i="1" smtClean="0">
                          <a:latin typeface="Cambria Math" panose="02040503050406030204" pitchFamily="18" charset="0"/>
                        </a:rPr>
                        <m:t>=</m:t>
                      </m:r>
                      <m:r>
                        <a:rPr lang="en-CA" b="0" i="1" smtClean="0">
                          <a:latin typeface="Cambria Math" panose="02040503050406030204" pitchFamily="18" charset="0"/>
                        </a:rPr>
                        <m:t>𝑆𝐹𝐶</m:t>
                      </m:r>
                      <m:r>
                        <a:rPr lang="en-CA" b="0" i="1" smtClean="0">
                          <a:latin typeface="Cambria Math" panose="02040503050406030204" pitchFamily="18" charset="0"/>
                          <a:ea typeface="Cambria Math" panose="02040503050406030204" pitchFamily="18" charset="0"/>
                        </a:rPr>
                        <m:t>∙</m:t>
                      </m:r>
                      <m:sSub>
                        <m:sSubPr>
                          <m:ctrlPr>
                            <a:rPr lang="en-CA" b="0" i="1" smtClean="0">
                              <a:latin typeface="Cambria Math" panose="02040503050406030204" pitchFamily="18" charset="0"/>
                              <a:ea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𝑅𝑂𝑆</m:t>
                          </m:r>
                        </m:e>
                        <m:sub>
                          <m:r>
                            <a:rPr lang="en-CA" b="0" i="1" smtClean="0">
                              <a:latin typeface="Cambria Math" panose="02040503050406030204" pitchFamily="18" charset="0"/>
                              <a:ea typeface="Cambria Math" panose="02040503050406030204" pitchFamily="18" charset="0"/>
                            </a:rPr>
                            <m:t>0.</m:t>
                          </m:r>
                          <m:r>
                            <a:rPr lang="en-CA" b="0" i="1" smtClean="0">
                              <a:latin typeface="Cambria Math" panose="02040503050406030204" pitchFamily="18" charset="0"/>
                              <a:ea typeface="Cambria Math" panose="02040503050406030204" pitchFamily="18" charset="0"/>
                            </a:rPr>
                            <m:t>𝑇h</m:t>
                          </m:r>
                        </m:sub>
                      </m:sSub>
                    </m:oMath>
                  </m:oMathPara>
                </a14:m>
                <a:endParaRPr lang="en-CA" dirty="0"/>
              </a:p>
              <a:p>
                <a:pPr algn="ct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𝑀</m:t>
                      </m:r>
                      <m:r>
                        <a:rPr lang="en-CA" b="0" i="1" smtClean="0">
                          <a:latin typeface="Cambria Math" panose="02040503050406030204" pitchFamily="18" charset="0"/>
                        </a:rPr>
                        <m:t>=</m:t>
                      </m:r>
                      <m:f>
                        <m:fPr>
                          <m:ctrlPr>
                            <a:rPr lang="en-CA" b="0" i="1" smtClean="0">
                              <a:latin typeface="Cambria Math" panose="02040503050406030204" pitchFamily="18" charset="0"/>
                            </a:rPr>
                          </m:ctrlPr>
                        </m:fPr>
                        <m:num>
                          <m:f>
                            <m:fPr>
                              <m:ctrlPr>
                                <a:rPr lang="en-CA" b="0" i="1" smtClean="0">
                                  <a:latin typeface="Cambria Math" panose="02040503050406030204" pitchFamily="18" charset="0"/>
                                </a:rPr>
                              </m:ctrlPr>
                            </m:fPr>
                            <m:num>
                              <m:r>
                                <a:rPr lang="en-CA" b="0" i="1" smtClean="0">
                                  <a:latin typeface="Cambria Math" panose="02040503050406030204" pitchFamily="18" charset="0"/>
                                </a:rPr>
                                <m:t>𝑆𝐹𝐶</m:t>
                              </m:r>
                              <m:r>
                                <a:rPr lang="en-CA" b="0" i="1" smtClean="0">
                                  <a:latin typeface="Cambria Math" panose="02040503050406030204" pitchFamily="18" charset="0"/>
                                  <a:ea typeface="Cambria Math" panose="02040503050406030204" pitchFamily="18" charset="0"/>
                                </a:rPr>
                                <m:t>∙</m:t>
                              </m:r>
                              <m:sSub>
                                <m:sSubPr>
                                  <m:ctrlPr>
                                    <a:rPr lang="en-CA" b="0" i="1" smtClean="0">
                                      <a:latin typeface="Cambria Math" panose="02040503050406030204" pitchFamily="18" charset="0"/>
                                      <a:ea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𝑅𝑂𝑆</m:t>
                                  </m:r>
                                </m:e>
                                <m:sub>
                                  <m:r>
                                    <a:rPr lang="en-CA" b="0" i="1" smtClean="0">
                                      <a:latin typeface="Cambria Math" panose="02040503050406030204" pitchFamily="18" charset="0"/>
                                      <a:ea typeface="Cambria Math" panose="02040503050406030204" pitchFamily="18" charset="0"/>
                                    </a:rPr>
                                    <m:t>0.</m:t>
                                  </m:r>
                                  <m:r>
                                    <a:rPr lang="en-CA" b="0" i="1" smtClean="0">
                                      <a:latin typeface="Cambria Math" panose="02040503050406030204" pitchFamily="18" charset="0"/>
                                      <a:ea typeface="Cambria Math" panose="02040503050406030204" pitchFamily="18" charset="0"/>
                                    </a:rPr>
                                    <m:t>𝑇h</m:t>
                                  </m:r>
                                </m:sub>
                              </m:sSub>
                            </m:num>
                            <m:den>
                              <m:sSub>
                                <m:sSubPr>
                                  <m:ctrlPr>
                                    <a:rPr lang="en-CA" b="0" i="1" smtClean="0">
                                      <a:latin typeface="Cambria Math" panose="02040503050406030204" pitchFamily="18" charset="0"/>
                                    </a:rPr>
                                  </m:ctrlPr>
                                </m:sSubPr>
                                <m:e>
                                  <m:r>
                                    <a:rPr lang="en-CA" b="0" i="1" smtClean="0">
                                      <a:latin typeface="Cambria Math" panose="02040503050406030204" pitchFamily="18" charset="0"/>
                                    </a:rPr>
                                    <m:t>𝑅𝑂𝑆</m:t>
                                  </m:r>
                                </m:e>
                                <m:sub>
                                  <m:r>
                                    <a:rPr lang="en-CA" b="0" i="1" smtClean="0">
                                      <a:latin typeface="Cambria Math" panose="02040503050406030204" pitchFamily="18" charset="0"/>
                                    </a:rPr>
                                    <m:t>0.</m:t>
                                  </m:r>
                                  <m:r>
                                    <a:rPr lang="en-CA" b="0" i="1" smtClean="0">
                                      <a:latin typeface="Cambria Math" panose="02040503050406030204" pitchFamily="18" charset="0"/>
                                    </a:rPr>
                                    <m:t>𝐶𝑡𝑙</m:t>
                                  </m:r>
                                </m:sub>
                              </m:sSub>
                            </m:den>
                          </m:f>
                          <m:r>
                            <a:rPr lang="en-CA" b="0" i="1" smtClean="0">
                              <a:latin typeface="Cambria Math" panose="02040503050406030204" pitchFamily="18" charset="0"/>
                            </a:rPr>
                            <m:t>−</m:t>
                          </m:r>
                          <m:r>
                            <a:rPr lang="en-CA" b="0" i="1" smtClean="0">
                              <a:latin typeface="Cambria Math" panose="02040503050406030204" pitchFamily="18" charset="0"/>
                            </a:rPr>
                            <m:t>𝑆𝐹𝐶</m:t>
                          </m:r>
                        </m:num>
                        <m:den>
                          <m:sSub>
                            <m:sSubPr>
                              <m:ctrlPr>
                                <a:rPr lang="en-CA" b="0" i="1" smtClean="0">
                                  <a:latin typeface="Cambria Math" panose="02040503050406030204" pitchFamily="18" charset="0"/>
                                </a:rPr>
                              </m:ctrlPr>
                            </m:sSubPr>
                            <m:e>
                              <m:r>
                                <a:rPr lang="en-CA" b="0" i="1" smtClean="0">
                                  <a:latin typeface="Cambria Math" panose="02040503050406030204" pitchFamily="18" charset="0"/>
                                </a:rPr>
                                <m:t>𝐹𝐶</m:t>
                              </m:r>
                            </m:e>
                            <m:sub>
                              <m:r>
                                <a:rPr lang="en-CA" b="0" i="1" smtClean="0">
                                  <a:latin typeface="Cambria Math" panose="02040503050406030204" pitchFamily="18" charset="0"/>
                                </a:rPr>
                                <m:t>𝑆𝐸</m:t>
                              </m:r>
                              <m:r>
                                <a:rPr lang="en-CA" b="0" i="1" smtClean="0">
                                  <a:latin typeface="Cambria Math" panose="02040503050406030204" pitchFamily="18" charset="0"/>
                                </a:rPr>
                                <m:t>.</m:t>
                              </m:r>
                              <m:r>
                                <a:rPr lang="en-CA" b="0" i="1" smtClean="0">
                                  <a:latin typeface="Cambria Math" panose="02040503050406030204" pitchFamily="18" charset="0"/>
                                </a:rPr>
                                <m:t>𝐶𝑡𝑙</m:t>
                              </m:r>
                            </m:sub>
                          </m:sSub>
                        </m:den>
                      </m:f>
                    </m:oMath>
                  </m:oMathPara>
                </a14:m>
                <a:endParaRPr lang="en-CA" dirty="0"/>
              </a:p>
            </p:txBody>
          </p:sp>
        </mc:Choice>
        <mc:Fallback>
          <p:sp>
            <p:nvSpPr>
              <p:cNvPr id="9" name="TextBox 8">
                <a:extLst>
                  <a:ext uri="{FF2B5EF4-FFF2-40B4-BE49-F238E27FC236}">
                    <a16:creationId xmlns:a16="http://schemas.microsoft.com/office/drawing/2014/main" id="{634CB732-BCAF-FD22-742E-C8A0D1864F79}"/>
                  </a:ext>
                </a:extLst>
              </p:cNvPr>
              <p:cNvSpPr txBox="1">
                <a:spLocks noRot="1" noChangeAspect="1" noMove="1" noResize="1" noEditPoints="1" noAdjustHandles="1" noChangeArrowheads="1" noChangeShapeType="1" noTextEdit="1"/>
              </p:cNvSpPr>
              <p:nvPr/>
            </p:nvSpPr>
            <p:spPr>
              <a:xfrm>
                <a:off x="5538291" y="1094027"/>
                <a:ext cx="6653709" cy="2171748"/>
              </a:xfrm>
              <a:prstGeom prst="rect">
                <a:avLst/>
              </a:prstGeom>
              <a:blipFill>
                <a:blip r:embed="rId4"/>
                <a:stretch>
                  <a:fillRect t="-4202"/>
                </a:stretch>
              </a:blipFill>
            </p:spPr>
            <p:txBody>
              <a:bodyPr/>
              <a:lstStyle/>
              <a:p>
                <a:r>
                  <a:rPr lang="en-CA">
                    <a:noFill/>
                  </a:rPr>
                  <a:t> </a:t>
                </a:r>
              </a:p>
            </p:txBody>
          </p:sp>
        </mc:Fallback>
      </mc:AlternateContent>
      <p:grpSp>
        <p:nvGrpSpPr>
          <p:cNvPr id="11" name="Group 10">
            <a:extLst>
              <a:ext uri="{FF2B5EF4-FFF2-40B4-BE49-F238E27FC236}">
                <a16:creationId xmlns:a16="http://schemas.microsoft.com/office/drawing/2014/main" id="{F96F4D68-C65F-C9BB-B981-AE61C39A078E}"/>
              </a:ext>
            </a:extLst>
          </p:cNvPr>
          <p:cNvGrpSpPr/>
          <p:nvPr/>
        </p:nvGrpSpPr>
        <p:grpSpPr>
          <a:xfrm>
            <a:off x="106680" y="1310640"/>
            <a:ext cx="5303520" cy="3729570"/>
            <a:chOff x="106680" y="1310640"/>
            <a:chExt cx="6761062" cy="4328160"/>
          </a:xfrm>
        </p:grpSpPr>
        <p:pic>
          <p:nvPicPr>
            <p:cNvPr id="7" name="Picture 6" descr="A diagram of a number of dots&#10;&#10;Description automatically generated with medium confidence">
              <a:extLst>
                <a:ext uri="{FF2B5EF4-FFF2-40B4-BE49-F238E27FC236}">
                  <a16:creationId xmlns:a16="http://schemas.microsoft.com/office/drawing/2014/main" id="{01A6EB99-D733-F09A-C24F-F8E8B000479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85099" y="1463359"/>
              <a:ext cx="6482643" cy="4007801"/>
            </a:xfrm>
            <a:prstGeom prst="rect">
              <a:avLst/>
            </a:prstGeom>
          </p:spPr>
        </p:pic>
        <p:sp>
          <p:nvSpPr>
            <p:cNvPr id="10" name="Rectangle 9">
              <a:extLst>
                <a:ext uri="{FF2B5EF4-FFF2-40B4-BE49-F238E27FC236}">
                  <a16:creationId xmlns:a16="http://schemas.microsoft.com/office/drawing/2014/main" id="{2C08905E-73DD-FBB6-509F-550F04B31A5B}"/>
                </a:ext>
              </a:extLst>
            </p:cNvPr>
            <p:cNvSpPr/>
            <p:nvPr/>
          </p:nvSpPr>
          <p:spPr>
            <a:xfrm>
              <a:off x="106680" y="1310640"/>
              <a:ext cx="6728572" cy="4328160"/>
            </a:xfrm>
            <a:prstGeom prst="rect">
              <a:avLst/>
            </a:prstGeom>
            <a:no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3" name="TextBox 12">
            <a:extLst>
              <a:ext uri="{FF2B5EF4-FFF2-40B4-BE49-F238E27FC236}">
                <a16:creationId xmlns:a16="http://schemas.microsoft.com/office/drawing/2014/main" id="{8FEA6CFC-3BEE-ADBF-8465-D769206C8B22}"/>
              </a:ext>
            </a:extLst>
          </p:cNvPr>
          <p:cNvSpPr txBox="1"/>
          <p:nvPr/>
        </p:nvSpPr>
        <p:spPr>
          <a:xfrm>
            <a:off x="1561503" y="4627243"/>
            <a:ext cx="2612272" cy="400110"/>
          </a:xfrm>
          <a:prstGeom prst="rect">
            <a:avLst/>
          </a:prstGeom>
          <a:solidFill>
            <a:schemeClr val="accent3"/>
          </a:solidFill>
        </p:spPr>
        <p:txBody>
          <a:bodyPr wrap="square" rtlCol="0">
            <a:spAutoFit/>
          </a:bodyPr>
          <a:lstStyle/>
          <a:p>
            <a:pPr algn="ctr"/>
            <a:r>
              <a:rPr lang="en-CA" sz="2000" dirty="0"/>
              <a:t>Stand-adjusted ISI</a:t>
            </a:r>
          </a:p>
        </p:txBody>
      </p:sp>
      <p:sp>
        <p:nvSpPr>
          <p:cNvPr id="14" name="TextBox 13">
            <a:extLst>
              <a:ext uri="{FF2B5EF4-FFF2-40B4-BE49-F238E27FC236}">
                <a16:creationId xmlns:a16="http://schemas.microsoft.com/office/drawing/2014/main" id="{90E1DA85-EAF4-7C52-AC80-52060CDB2BA8}"/>
              </a:ext>
            </a:extLst>
          </p:cNvPr>
          <p:cNvSpPr txBox="1"/>
          <p:nvPr/>
        </p:nvSpPr>
        <p:spPr>
          <a:xfrm rot="16200000">
            <a:off x="-934579" y="3228945"/>
            <a:ext cx="2612272" cy="400110"/>
          </a:xfrm>
          <a:prstGeom prst="rect">
            <a:avLst/>
          </a:prstGeom>
          <a:solidFill>
            <a:schemeClr val="accent3"/>
          </a:solidFill>
        </p:spPr>
        <p:txBody>
          <a:bodyPr wrap="square" rtlCol="0">
            <a:spAutoFit/>
          </a:bodyPr>
          <a:lstStyle/>
          <a:p>
            <a:pPr algn="ctr"/>
            <a:r>
              <a:rPr lang="en-CA" sz="2000" dirty="0"/>
              <a:t>ROS (m/min)</a:t>
            </a:r>
          </a:p>
        </p:txBody>
      </p:sp>
    </p:spTree>
    <p:extLst>
      <p:ext uri="{BB962C8B-B14F-4D97-AF65-F5344CB8AC3E}">
        <p14:creationId xmlns:p14="http://schemas.microsoft.com/office/powerpoint/2010/main" val="4018295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822166-C8C5-939F-AF83-008F31C585B4}"/>
            </a:ext>
          </a:extLst>
        </p:cNvPr>
        <p:cNvGrpSpPr/>
        <p:nvPr/>
      </p:nvGrpSpPr>
      <p:grpSpPr>
        <a:xfrm>
          <a:off x="0" y="0"/>
          <a:ext cx="0" cy="0"/>
          <a:chOff x="0" y="0"/>
          <a:chExt cx="0" cy="0"/>
        </a:xfrm>
      </p:grpSpPr>
      <p:sp>
        <p:nvSpPr>
          <p:cNvPr id="2" name="Text Box 2">
            <a:extLst>
              <a:ext uri="{FF2B5EF4-FFF2-40B4-BE49-F238E27FC236}">
                <a16:creationId xmlns:a16="http://schemas.microsoft.com/office/drawing/2014/main" id="{42090110-D09D-BECF-935E-0C5B5160A0BF}"/>
              </a:ext>
            </a:extLst>
          </p:cNvPr>
          <p:cNvSpPr txBox="1">
            <a:spLocks noChangeArrowheads="1"/>
          </p:cNvSpPr>
          <p:nvPr/>
        </p:nvSpPr>
        <p:spPr bwMode="auto">
          <a:xfrm>
            <a:off x="1186249" y="175565"/>
            <a:ext cx="8092371" cy="1055906"/>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800000"/>
                <a:headEnd/>
                <a:tailEnd/>
              </a14:hiddenLine>
            </a:ext>
          </a:extLst>
        </p:spPr>
        <p:txBody>
          <a:bodyPr vert="horz" lIns="91440" tIns="45720" rIns="91440" bIns="45720" rtlCol="0" anchor="ctr">
            <a:normAutofit fontScale="92500"/>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lnSpc>
                <a:spcPct val="90000"/>
              </a:lnSpc>
              <a:spcBef>
                <a:spcPct val="0"/>
              </a:spcBef>
              <a:spcAft>
                <a:spcPts val="600"/>
              </a:spcAft>
              <a:buNone/>
            </a:pPr>
            <a:r>
              <a:rPr lang="en-US" altLang="en-US" sz="4000" dirty="0">
                <a:latin typeface="Segoe UI" panose="020B0502040204020203" pitchFamily="34" charset="0"/>
                <a:ea typeface="+mj-ea"/>
                <a:cs typeface="Segoe UI" panose="020B0502040204020203" pitchFamily="34" charset="0"/>
              </a:rPr>
              <a:t>Incorporation into Crown Fire Model</a:t>
            </a:r>
            <a:endParaRPr lang="en-US" altLang="en-US" sz="4000" kern="1200" dirty="0">
              <a:solidFill>
                <a:schemeClr val="tx1"/>
              </a:solidFill>
              <a:latin typeface="Segoe UI" panose="020B0502040204020203" pitchFamily="34" charset="0"/>
              <a:ea typeface="+mj-ea"/>
              <a:cs typeface="Segoe UI" panose="020B0502040204020203" pitchFamily="34" charset="0"/>
            </a:endParaRPr>
          </a:p>
        </p:txBody>
      </p:sp>
      <p:sp>
        <p:nvSpPr>
          <p:cNvPr id="3" name="Content Placeholder 2">
            <a:extLst>
              <a:ext uri="{FF2B5EF4-FFF2-40B4-BE49-F238E27FC236}">
                <a16:creationId xmlns:a16="http://schemas.microsoft.com/office/drawing/2014/main" id="{C23BE149-C477-2062-5CB8-B6B9FBE170D5}"/>
              </a:ext>
            </a:extLst>
          </p:cNvPr>
          <p:cNvSpPr>
            <a:spLocks noGrp="1"/>
          </p:cNvSpPr>
          <p:nvPr>
            <p:ph idx="1"/>
          </p:nvPr>
        </p:nvSpPr>
        <p:spPr>
          <a:xfrm>
            <a:off x="185351" y="1231471"/>
            <a:ext cx="9514703" cy="5378815"/>
          </a:xfrm>
        </p:spPr>
        <p:txBody>
          <a:bodyPr vert="horz" lIns="91440" tIns="45720" rIns="91440" bIns="45720" rtlCol="0">
            <a:normAutofit/>
          </a:bodyPr>
          <a:lstStyle/>
          <a:p>
            <a:pPr indent="-228600" eaLnBrk="1" hangingPunct="1">
              <a:lnSpc>
                <a:spcPct val="90000"/>
              </a:lnSpc>
              <a:buFont typeface="Arial" panose="020B0604020202020204" pitchFamily="34" charset="0"/>
              <a:buChar char="•"/>
            </a:pPr>
            <a:r>
              <a:rPr lang="en-US" sz="2400" kern="1200" dirty="0">
                <a:latin typeface="Segoe UI" panose="020B0502040204020203" pitchFamily="34" charset="0"/>
                <a:cs typeface="Segoe UI" panose="020B0502040204020203" pitchFamily="34" charset="0"/>
                <a:sym typeface="Wingdings" panose="05000000000000000000" pitchFamily="2" charset="2"/>
              </a:rPr>
              <a:t>Cross-validation (4-fold, 1000 x) on 113 SF, CF </a:t>
            </a:r>
            <a:r>
              <a:rPr lang="en-US" sz="2400" kern="1200" dirty="0" err="1">
                <a:latin typeface="Segoe UI" panose="020B0502040204020203" pitchFamily="34" charset="0"/>
                <a:cs typeface="Segoe UI" panose="020B0502040204020203" pitchFamily="34" charset="0"/>
                <a:sym typeface="Wingdings" panose="05000000000000000000" pitchFamily="2" charset="2"/>
              </a:rPr>
              <a:t>obs</a:t>
            </a:r>
            <a:r>
              <a:rPr lang="en-US" sz="2400" kern="1200" dirty="0">
                <a:latin typeface="Segoe UI" panose="020B0502040204020203" pitchFamily="34" charset="0"/>
                <a:cs typeface="Segoe UI" panose="020B0502040204020203" pitchFamily="34" charset="0"/>
                <a:sym typeface="Wingdings" panose="05000000000000000000" pitchFamily="2" charset="2"/>
              </a:rPr>
              <a:t> (M=4):</a:t>
            </a:r>
          </a:p>
          <a:p>
            <a:pPr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sym typeface="Wingdings" panose="05000000000000000000" pitchFamily="2" charset="2"/>
            </a:endParaRPr>
          </a:p>
          <a:p>
            <a:pPr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sym typeface="Wingdings" panose="05000000000000000000" pitchFamily="2" charset="2"/>
            </a:endParaRPr>
          </a:p>
          <a:p>
            <a:pPr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sym typeface="Wingdings" panose="05000000000000000000" pitchFamily="2" charset="2"/>
            </a:endParaRPr>
          </a:p>
          <a:p>
            <a:pPr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sym typeface="Wingdings" panose="05000000000000000000" pitchFamily="2" charset="2"/>
            </a:endParaRPr>
          </a:p>
          <a:p>
            <a:pPr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sym typeface="Wingdings" panose="05000000000000000000" pitchFamily="2" charset="2"/>
            </a:endParaRPr>
          </a:p>
          <a:p>
            <a:pPr lvl="1"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endParaRPr>
          </a:p>
          <a:p>
            <a:pPr lvl="1"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endParaRPr>
          </a:p>
          <a:p>
            <a:pPr lvl="1"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endParaRPr>
          </a:p>
          <a:p>
            <a:pPr lvl="1"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endParaRPr>
          </a:p>
          <a:p>
            <a:pPr lvl="1"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endParaRPr>
          </a:p>
          <a:p>
            <a:pPr lvl="1" indent="-228600" eaLnBrk="1" hangingPunct="1">
              <a:lnSpc>
                <a:spcPct val="90000"/>
              </a:lnSpc>
              <a:buFont typeface="Arial" panose="020B0604020202020204" pitchFamily="34" charset="0"/>
              <a:buChar char="•"/>
            </a:pPr>
            <a:r>
              <a:rPr lang="en-US" sz="1800" kern="1200" dirty="0">
                <a:latin typeface="Segoe UI" panose="020B0502040204020203" pitchFamily="34" charset="0"/>
                <a:cs typeface="Segoe UI" panose="020B0502040204020203" pitchFamily="34" charset="0"/>
              </a:rPr>
              <a:t>Best models using </a:t>
            </a:r>
            <a:r>
              <a:rPr lang="en-US" sz="1800" kern="1200" dirty="0" err="1">
                <a:latin typeface="Segoe UI" panose="020B0502040204020203" pitchFamily="34" charset="0"/>
                <a:cs typeface="Segoe UI" panose="020B0502040204020203" pitchFamily="34" charset="0"/>
              </a:rPr>
              <a:t>mc</a:t>
            </a:r>
            <a:r>
              <a:rPr lang="en-US" sz="1800" kern="1200" baseline="-25000" dirty="0" err="1">
                <a:latin typeface="Segoe UI" panose="020B0502040204020203" pitchFamily="34" charset="0"/>
                <a:cs typeface="Segoe UI" panose="020B0502040204020203" pitchFamily="34" charset="0"/>
              </a:rPr>
              <a:t>FFMC</a:t>
            </a:r>
            <a:r>
              <a:rPr lang="en-US" sz="1800" kern="1200" dirty="0">
                <a:latin typeface="Segoe UI" panose="020B0502040204020203" pitchFamily="34" charset="0"/>
                <a:cs typeface="Segoe UI" panose="020B0502040204020203" pitchFamily="34" charset="0"/>
              </a:rPr>
              <a:t>, </a:t>
            </a:r>
            <a:r>
              <a:rPr lang="en-US" sz="1800" kern="1200" dirty="0" err="1">
                <a:latin typeface="Segoe UI" panose="020B0502040204020203" pitchFamily="34" charset="0"/>
                <a:cs typeface="Segoe UI" panose="020B0502040204020203" pitchFamily="34" charset="0"/>
              </a:rPr>
              <a:t>mc</a:t>
            </a:r>
            <a:r>
              <a:rPr lang="en-US" sz="1800" kern="1200" baseline="-25000" dirty="0" err="1">
                <a:latin typeface="Segoe UI" panose="020B0502040204020203" pitchFamily="34" charset="0"/>
                <a:cs typeface="Segoe UI" panose="020B0502040204020203" pitchFamily="34" charset="0"/>
              </a:rPr>
              <a:t>SA</a:t>
            </a:r>
            <a:r>
              <a:rPr lang="en-US" sz="1800" kern="1200" dirty="0">
                <a:latin typeface="Segoe UI" panose="020B0502040204020203" pitchFamily="34" charset="0"/>
                <a:cs typeface="Segoe UI" panose="020B0502040204020203" pitchFamily="34" charset="0"/>
              </a:rPr>
              <a:t> DO include </a:t>
            </a:r>
            <a:r>
              <a:rPr lang="en-US" sz="1800" i="1" kern="1200" dirty="0">
                <a:latin typeface="Segoe UI" panose="020B0502040204020203" pitchFamily="34" charset="0"/>
                <a:cs typeface="Segoe UI" panose="020B0502040204020203" pitchFamily="34" charset="0"/>
              </a:rPr>
              <a:t>M </a:t>
            </a:r>
            <a:r>
              <a:rPr lang="en-US" sz="1800" kern="1200" dirty="0">
                <a:latin typeface="Segoe UI" panose="020B0502040204020203" pitchFamily="34" charset="0"/>
                <a:cs typeface="Segoe UI" panose="020B0502040204020203" pitchFamily="34" charset="0"/>
              </a:rPr>
              <a:t>factor to boost LF</a:t>
            </a:r>
          </a:p>
          <a:p>
            <a:pPr lvl="1" indent="-228600" eaLnBrk="1" hangingPunct="1">
              <a:lnSpc>
                <a:spcPct val="90000"/>
              </a:lnSpc>
              <a:buFont typeface="Arial" panose="020B0604020202020204" pitchFamily="34" charset="0"/>
              <a:buChar char="•"/>
            </a:pPr>
            <a:r>
              <a:rPr lang="en-US" sz="1800" kern="1200" dirty="0">
                <a:latin typeface="Segoe UI" panose="020B0502040204020203" pitchFamily="34" charset="0"/>
                <a:cs typeface="Segoe UI" panose="020B0502040204020203" pitchFamily="34" charset="0"/>
              </a:rPr>
              <a:t>Models including LF contribution (as FC</a:t>
            </a:r>
            <a:r>
              <a:rPr lang="en-US" sz="1800" kern="1200" baseline="-25000" dirty="0">
                <a:latin typeface="Segoe UI" panose="020B0502040204020203" pitchFamily="34" charset="0"/>
                <a:cs typeface="Segoe UI" panose="020B0502040204020203" pitchFamily="34" charset="0"/>
              </a:rPr>
              <a:t>SE</a:t>
            </a:r>
            <a:r>
              <a:rPr lang="en-US" sz="1800" kern="1200" dirty="0">
                <a:latin typeface="Segoe UI" panose="020B0502040204020203" pitchFamily="34" charset="0"/>
                <a:cs typeface="Segoe UI" panose="020B0502040204020203" pitchFamily="34" charset="0"/>
              </a:rPr>
              <a:t>) performed better than base LCBH models, and at least as good as subjectively-adjusted FSG-based models</a:t>
            </a:r>
          </a:p>
          <a:p>
            <a:pPr lvl="1"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endParaRPr>
          </a:p>
        </p:txBody>
      </p:sp>
      <p:pic>
        <p:nvPicPr>
          <p:cNvPr id="4" name="Picture 3">
            <a:extLst>
              <a:ext uri="{FF2B5EF4-FFF2-40B4-BE49-F238E27FC236}">
                <a16:creationId xmlns:a16="http://schemas.microsoft.com/office/drawing/2014/main" id="{845C82F9-BC23-67D6-40D8-341C9CF4C194}"/>
              </a:ext>
            </a:extLst>
          </p:cNvPr>
          <p:cNvPicPr>
            <a:picLocks noChangeAspect="1"/>
          </p:cNvPicPr>
          <p:nvPr/>
        </p:nvPicPr>
        <p:blipFill rotWithShape="1">
          <a:blip r:embed="rId3">
            <a:extLst>
              <a:ext uri="{28A0092B-C50C-407E-A947-70E740481C1C}">
                <a14:useLocalDpi xmlns:a14="http://schemas.microsoft.com/office/drawing/2010/main" val="0"/>
              </a:ext>
            </a:extLst>
          </a:blip>
          <a:srcRect r="83447"/>
          <a:stretch/>
        </p:blipFill>
        <p:spPr bwMode="auto">
          <a:xfrm>
            <a:off x="10871200" y="419100"/>
            <a:ext cx="1320800" cy="6464300"/>
          </a:xfrm>
          <a:prstGeom prst="rect">
            <a:avLst/>
          </a:prstGeom>
          <a:noFill/>
        </p:spPr>
      </p:pic>
      <p:pic>
        <p:nvPicPr>
          <p:cNvPr id="5" name="Picture 4">
            <a:extLst>
              <a:ext uri="{FF2B5EF4-FFF2-40B4-BE49-F238E27FC236}">
                <a16:creationId xmlns:a16="http://schemas.microsoft.com/office/drawing/2014/main" id="{AF3B0BEC-D799-E590-A26A-E09819D2F624}"/>
              </a:ext>
            </a:extLst>
          </p:cNvPr>
          <p:cNvPicPr>
            <a:picLocks noChangeAspect="1"/>
          </p:cNvPicPr>
          <p:nvPr/>
        </p:nvPicPr>
        <p:blipFill>
          <a:blip r:embed="rId4"/>
          <a:stretch>
            <a:fillRect/>
          </a:stretch>
        </p:blipFill>
        <p:spPr>
          <a:xfrm>
            <a:off x="185350" y="1636240"/>
            <a:ext cx="10416359" cy="2812192"/>
          </a:xfrm>
          <a:prstGeom prst="rect">
            <a:avLst/>
          </a:prstGeom>
        </p:spPr>
      </p:pic>
    </p:spTree>
    <p:extLst>
      <p:ext uri="{BB962C8B-B14F-4D97-AF65-F5344CB8AC3E}">
        <p14:creationId xmlns:p14="http://schemas.microsoft.com/office/powerpoint/2010/main" val="1804039256"/>
      </p:ext>
    </p:extLst>
  </p:cSld>
  <p:clrMapOvr>
    <a:masterClrMapping/>
  </p:clrMapOvr>
  <mc:AlternateContent xmlns:mc="http://schemas.openxmlformats.org/markup-compatibility/2006" xmlns:p14="http://schemas.microsoft.com/office/powerpoint/2010/main">
    <mc:Choice Requires="p14">
      <p:transition spd="slow" p14:dur="2000" advTm="173679"/>
    </mc:Choice>
    <mc:Fallback xmlns="">
      <p:transition spd="slow" advTm="173679"/>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10E361-F717-45D4-D276-23A84511753F}"/>
            </a:ext>
          </a:extLst>
        </p:cNvPr>
        <p:cNvGrpSpPr/>
        <p:nvPr/>
      </p:nvGrpSpPr>
      <p:grpSpPr>
        <a:xfrm>
          <a:off x="0" y="0"/>
          <a:ext cx="0" cy="0"/>
          <a:chOff x="0" y="0"/>
          <a:chExt cx="0" cy="0"/>
        </a:xfrm>
      </p:grpSpPr>
      <p:sp>
        <p:nvSpPr>
          <p:cNvPr id="16385" name="Rectangle 1026">
            <a:extLst>
              <a:ext uri="{FF2B5EF4-FFF2-40B4-BE49-F238E27FC236}">
                <a16:creationId xmlns:a16="http://schemas.microsoft.com/office/drawing/2014/main" id="{35A752BE-144D-5CD5-A602-43A30B99FC36}"/>
              </a:ext>
            </a:extLst>
          </p:cNvPr>
          <p:cNvSpPr>
            <a:spLocks noChangeArrowheads="1"/>
          </p:cNvSpPr>
          <p:nvPr/>
        </p:nvSpPr>
        <p:spPr bwMode="auto">
          <a:xfrm>
            <a:off x="732862" y="86917"/>
            <a:ext cx="10645558" cy="461665"/>
          </a:xfrm>
          <a:prstGeom prst="rect">
            <a:avLst/>
          </a:prstGeom>
          <a:noFill/>
          <a:ln w="9525">
            <a:noFill/>
            <a:miter lim="800000"/>
            <a:headEnd/>
            <a:tailEnd/>
          </a:ln>
        </p:spPr>
        <p:txBody>
          <a:bodyPr wrap="square" lIns="0" rIns="0">
            <a:spAutoFit/>
          </a:bodyPr>
          <a:lstStyle/>
          <a:p>
            <a:pPr marL="457200" indent="-457200" algn="ctr" eaLnBrk="0" hangingPunct="0"/>
            <a:r>
              <a:rPr lang="en-US" b="1" dirty="0">
                <a:latin typeface="Segoe UI" panose="020B0502040204020203" pitchFamily="34" charset="0"/>
                <a:cs typeface="Segoe UI" panose="020B0502040204020203" pitchFamily="34" charset="0"/>
              </a:rPr>
              <a:t>Stand structure and ladder fuels: Dual layer conifer</a:t>
            </a:r>
          </a:p>
        </p:txBody>
      </p:sp>
      <p:sp>
        <p:nvSpPr>
          <p:cNvPr id="16386" name="Rectangle 1027">
            <a:extLst>
              <a:ext uri="{FF2B5EF4-FFF2-40B4-BE49-F238E27FC236}">
                <a16:creationId xmlns:a16="http://schemas.microsoft.com/office/drawing/2014/main" id="{581DDB6C-29EE-0F1A-5679-C1CC17D1A017}"/>
              </a:ext>
            </a:extLst>
          </p:cNvPr>
          <p:cNvSpPr>
            <a:spLocks noChangeArrowheads="1"/>
          </p:cNvSpPr>
          <p:nvPr/>
        </p:nvSpPr>
        <p:spPr bwMode="auto">
          <a:xfrm>
            <a:off x="1524000" y="4262438"/>
            <a:ext cx="9144000" cy="609600"/>
          </a:xfrm>
          <a:prstGeom prst="rect">
            <a:avLst/>
          </a:prstGeom>
          <a:noFill/>
          <a:ln w="9525">
            <a:noFill/>
            <a:miter lim="800000"/>
            <a:headEnd/>
            <a:tailEnd/>
          </a:ln>
        </p:spPr>
        <p:txBody>
          <a:bodyPr>
            <a:spAutoFit/>
          </a:bodyPr>
          <a:lstStyle/>
          <a:p>
            <a:endParaRPr lang="en-US" sz="1000">
              <a:cs typeface="Times New Roman" pitchFamily="18" charset="0"/>
            </a:endParaRPr>
          </a:p>
          <a:p>
            <a:pPr eaLnBrk="0" hangingPunct="0"/>
            <a:endParaRPr lang="en-US"/>
          </a:p>
        </p:txBody>
      </p:sp>
      <p:sp>
        <p:nvSpPr>
          <p:cNvPr id="2" name="Rectangle 1027">
            <a:extLst>
              <a:ext uri="{FF2B5EF4-FFF2-40B4-BE49-F238E27FC236}">
                <a16:creationId xmlns:a16="http://schemas.microsoft.com/office/drawing/2014/main" id="{824E6740-00F4-BC21-AC41-628D4ECC8066}"/>
              </a:ext>
            </a:extLst>
          </p:cNvPr>
          <p:cNvSpPr>
            <a:spLocks noChangeArrowheads="1"/>
          </p:cNvSpPr>
          <p:nvPr/>
        </p:nvSpPr>
        <p:spPr bwMode="auto">
          <a:xfrm>
            <a:off x="381338" y="1141691"/>
            <a:ext cx="4221142" cy="2185214"/>
          </a:xfrm>
          <a:prstGeom prst="rect">
            <a:avLst/>
          </a:prstGeom>
          <a:noFill/>
          <a:ln w="9525">
            <a:noFill/>
            <a:miter lim="800000"/>
            <a:headEnd/>
            <a:tailEnd/>
          </a:ln>
        </p:spPr>
        <p:txBody>
          <a:bodyPr wrap="square">
            <a:spAutoFit/>
          </a:bodyPr>
          <a:lstStyle/>
          <a:p>
            <a:pPr eaLnBrk="0" hangingPunct="0"/>
            <a:r>
              <a:rPr lang="en-US" u="sng" dirty="0"/>
              <a:t>Challenge 2:</a:t>
            </a:r>
            <a:endParaRPr lang="en-US" dirty="0"/>
          </a:p>
          <a:p>
            <a:pPr eaLnBrk="0" hangingPunct="0"/>
            <a:r>
              <a:rPr lang="en-US" dirty="0"/>
              <a:t>Dual-layer conifer stands also very common – </a:t>
            </a:r>
            <a:r>
              <a:rPr lang="en-US" b="1" dirty="0"/>
              <a:t>understory, mid-story act as ladder fuel </a:t>
            </a:r>
            <a:r>
              <a:rPr lang="en-US" dirty="0"/>
              <a:t>for overstory crowning</a:t>
            </a:r>
          </a:p>
          <a:p>
            <a:pPr eaLnBrk="0" hangingPunct="0"/>
            <a:endParaRPr lang="en-US" sz="1600" dirty="0"/>
          </a:p>
        </p:txBody>
      </p:sp>
      <p:sp>
        <p:nvSpPr>
          <p:cNvPr id="8" name="TextBox 7">
            <a:extLst>
              <a:ext uri="{FF2B5EF4-FFF2-40B4-BE49-F238E27FC236}">
                <a16:creationId xmlns:a16="http://schemas.microsoft.com/office/drawing/2014/main" id="{789B69D0-491F-60CD-32F5-4D7D0F5AA00C}"/>
              </a:ext>
            </a:extLst>
          </p:cNvPr>
          <p:cNvSpPr txBox="1"/>
          <p:nvPr/>
        </p:nvSpPr>
        <p:spPr>
          <a:xfrm>
            <a:off x="5080281" y="5486400"/>
            <a:ext cx="6197319" cy="1015663"/>
          </a:xfrm>
          <a:prstGeom prst="rect">
            <a:avLst/>
          </a:prstGeom>
          <a:solidFill>
            <a:schemeClr val="accent3"/>
          </a:solidFill>
        </p:spPr>
        <p:txBody>
          <a:bodyPr wrap="square" rtlCol="0">
            <a:spAutoFit/>
          </a:bodyPr>
          <a:lstStyle/>
          <a:p>
            <a:r>
              <a:rPr lang="en-CA" sz="2000" dirty="0"/>
              <a:t>Two storey conifer stand. Estimate crowning on lower layer first, then compute FSG from lower crown centroid to upper </a:t>
            </a:r>
            <a:r>
              <a:rPr lang="en-CA" sz="2000" i="1" dirty="0"/>
              <a:t>z</a:t>
            </a:r>
            <a:r>
              <a:rPr lang="en-CA" sz="2000" dirty="0"/>
              <a:t>. </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9053EBB0-D8FB-0001-6418-C05333AE669C}"/>
                  </a:ext>
                </a:extLst>
              </p:cNvPr>
              <p:cNvSpPr txBox="1"/>
              <p:nvPr/>
            </p:nvSpPr>
            <p:spPr>
              <a:xfrm>
                <a:off x="5653373" y="3612536"/>
                <a:ext cx="442627" cy="523220"/>
              </a:xfrm>
              <a:prstGeom prst="rect">
                <a:avLst/>
              </a:prstGeom>
              <a:solidFill>
                <a:schemeClr val="accent3"/>
              </a:solidFill>
            </p:spPr>
            <p:txBody>
              <a:bodyPr wrap="square" rtlCol="0">
                <a:spAutoFit/>
              </a:bodyPr>
              <a:lstStyle/>
              <a:p>
                <a:pPr algn="ctr"/>
                <a14:m>
                  <m:oMath xmlns:m="http://schemas.openxmlformats.org/officeDocument/2006/math">
                    <m:acc>
                      <m:accPr>
                        <m:chr m:val="̅"/>
                        <m:ctrlPr>
                          <a:rPr lang="en-CA" sz="2800" i="1" smtClean="0">
                            <a:latin typeface="Cambria Math" panose="02040503050406030204" pitchFamily="18" charset="0"/>
                          </a:rPr>
                        </m:ctrlPr>
                      </m:accPr>
                      <m:e>
                        <m:r>
                          <a:rPr lang="en-CA" sz="2800" b="0" i="1" smtClean="0">
                            <a:latin typeface="Cambria Math" panose="02040503050406030204" pitchFamily="18" charset="0"/>
                          </a:rPr>
                          <m:t>𝑧</m:t>
                        </m:r>
                      </m:e>
                    </m:acc>
                  </m:oMath>
                </a14:m>
                <a:r>
                  <a:rPr lang="en-CA" sz="2800" dirty="0"/>
                  <a:t>  </a:t>
                </a:r>
              </a:p>
            </p:txBody>
          </p:sp>
        </mc:Choice>
        <mc:Fallback xmlns="">
          <p:sp>
            <p:nvSpPr>
              <p:cNvPr id="7" name="TextBox 6">
                <a:extLst>
                  <a:ext uri="{FF2B5EF4-FFF2-40B4-BE49-F238E27FC236}">
                    <a16:creationId xmlns:a16="http://schemas.microsoft.com/office/drawing/2014/main" id="{9053EBB0-D8FB-0001-6418-C05333AE669C}"/>
                  </a:ext>
                </a:extLst>
              </p:cNvPr>
              <p:cNvSpPr txBox="1">
                <a:spLocks noRot="1" noChangeAspect="1" noMove="1" noResize="1" noEditPoints="1" noAdjustHandles="1" noChangeArrowheads="1" noChangeShapeType="1" noTextEdit="1"/>
              </p:cNvSpPr>
              <p:nvPr/>
            </p:nvSpPr>
            <p:spPr>
              <a:xfrm>
                <a:off x="5653373" y="3612536"/>
                <a:ext cx="442627" cy="523220"/>
              </a:xfrm>
              <a:prstGeom prst="rect">
                <a:avLst/>
              </a:prstGeom>
              <a:blipFill>
                <a:blip r:embed="rId5"/>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C360B8A5-2783-9CA5-7D48-F55233F1D8F7}"/>
                  </a:ext>
                </a:extLst>
              </p:cNvPr>
              <p:cNvSpPr txBox="1"/>
              <p:nvPr/>
            </p:nvSpPr>
            <p:spPr>
              <a:xfrm>
                <a:off x="6447173" y="4344859"/>
                <a:ext cx="395587" cy="523220"/>
              </a:xfrm>
              <a:prstGeom prst="rect">
                <a:avLst/>
              </a:prstGeom>
              <a:solidFill>
                <a:schemeClr val="accent3"/>
              </a:solidFill>
            </p:spPr>
            <p:txBody>
              <a:bodyPr wrap="square" rtlCol="0">
                <a:spAutoFit/>
              </a:bodyPr>
              <a:lstStyle/>
              <a:p>
                <a:pPr algn="ctr"/>
                <a14:m>
                  <m:oMath xmlns:m="http://schemas.openxmlformats.org/officeDocument/2006/math">
                    <m:sSub>
                      <m:sSubPr>
                        <m:ctrlPr>
                          <a:rPr lang="en-CA" sz="2800" i="1" smtClean="0">
                            <a:latin typeface="Cambria Math" panose="02040503050406030204" pitchFamily="18" charset="0"/>
                          </a:rPr>
                        </m:ctrlPr>
                      </m:sSubPr>
                      <m:e>
                        <m:r>
                          <a:rPr lang="en-CA" sz="2800" b="0" i="1" smtClean="0">
                            <a:latin typeface="Cambria Math" panose="02040503050406030204" pitchFamily="18" charset="0"/>
                          </a:rPr>
                          <m:t>𝐶</m:t>
                        </m:r>
                      </m:e>
                      <m:sub>
                        <m:r>
                          <a:rPr lang="en-CA" sz="2800" b="0" i="1" smtClean="0">
                            <a:latin typeface="Cambria Math" panose="02040503050406030204" pitchFamily="18" charset="0"/>
                          </a:rPr>
                          <m:t>𝐿</m:t>
                        </m:r>
                      </m:sub>
                    </m:sSub>
                  </m:oMath>
                </a14:m>
                <a:r>
                  <a:rPr lang="en-CA" sz="2800" b="1" dirty="0"/>
                  <a:t>  </a:t>
                </a:r>
              </a:p>
            </p:txBody>
          </p:sp>
        </mc:Choice>
        <mc:Fallback xmlns="">
          <p:sp>
            <p:nvSpPr>
              <p:cNvPr id="9" name="TextBox 8">
                <a:extLst>
                  <a:ext uri="{FF2B5EF4-FFF2-40B4-BE49-F238E27FC236}">
                    <a16:creationId xmlns:a16="http://schemas.microsoft.com/office/drawing/2014/main" id="{C360B8A5-2783-9CA5-7D48-F55233F1D8F7}"/>
                  </a:ext>
                </a:extLst>
              </p:cNvPr>
              <p:cNvSpPr txBox="1">
                <a:spLocks noRot="1" noChangeAspect="1" noMove="1" noResize="1" noEditPoints="1" noAdjustHandles="1" noChangeArrowheads="1" noChangeShapeType="1" noTextEdit="1"/>
              </p:cNvSpPr>
              <p:nvPr/>
            </p:nvSpPr>
            <p:spPr>
              <a:xfrm>
                <a:off x="6447173" y="4344859"/>
                <a:ext cx="395587" cy="523220"/>
              </a:xfrm>
              <a:prstGeom prst="rect">
                <a:avLst/>
              </a:prstGeom>
              <a:blipFill>
                <a:blip r:embed="rId6"/>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66D88247-6C25-62FE-2391-5F5FB701CE49}"/>
                  </a:ext>
                </a:extLst>
              </p:cNvPr>
              <p:cNvSpPr txBox="1"/>
              <p:nvPr/>
            </p:nvSpPr>
            <p:spPr>
              <a:xfrm>
                <a:off x="6392178" y="3355368"/>
                <a:ext cx="739808" cy="523220"/>
              </a:xfrm>
              <a:prstGeom prst="rect">
                <a:avLst/>
              </a:prstGeom>
              <a:solidFill>
                <a:schemeClr val="accent3"/>
              </a:solidFill>
            </p:spPr>
            <p:txBody>
              <a:bodyPr wrap="square" rtlCol="0">
                <a:spAutoFit/>
              </a:bodyPr>
              <a:lstStyle/>
              <a:p>
                <a:pPr algn="ctr"/>
                <a14:m>
                  <m:oMath xmlns:m="http://schemas.openxmlformats.org/officeDocument/2006/math">
                    <m:sSub>
                      <m:sSubPr>
                        <m:ctrlPr>
                          <a:rPr lang="en-CA" sz="2800" i="1" smtClean="0">
                            <a:latin typeface="Cambria Math" panose="02040503050406030204" pitchFamily="18" charset="0"/>
                          </a:rPr>
                        </m:ctrlPr>
                      </m:sSubPr>
                      <m:e>
                        <m:r>
                          <a:rPr lang="en-CA" sz="2800" b="0" i="1" smtClean="0">
                            <a:latin typeface="Cambria Math" panose="02040503050406030204" pitchFamily="18" charset="0"/>
                          </a:rPr>
                          <m:t>𝑧</m:t>
                        </m:r>
                      </m:e>
                      <m:sub>
                        <m:r>
                          <a:rPr lang="en-CA" sz="2800" b="0" i="1" smtClean="0">
                            <a:latin typeface="Cambria Math" panose="02040503050406030204" pitchFamily="18" charset="0"/>
                          </a:rPr>
                          <m:t>𝐿</m:t>
                        </m:r>
                      </m:sub>
                    </m:sSub>
                  </m:oMath>
                </a14:m>
                <a:r>
                  <a:rPr lang="en-CA" sz="2800" dirty="0"/>
                  <a:t>  </a:t>
                </a:r>
              </a:p>
            </p:txBody>
          </p:sp>
        </mc:Choice>
        <mc:Fallback xmlns="">
          <p:sp>
            <p:nvSpPr>
              <p:cNvPr id="10" name="TextBox 9">
                <a:extLst>
                  <a:ext uri="{FF2B5EF4-FFF2-40B4-BE49-F238E27FC236}">
                    <a16:creationId xmlns:a16="http://schemas.microsoft.com/office/drawing/2014/main" id="{66D88247-6C25-62FE-2391-5F5FB701CE49}"/>
                  </a:ext>
                </a:extLst>
              </p:cNvPr>
              <p:cNvSpPr txBox="1">
                <a:spLocks noRot="1" noChangeAspect="1" noMove="1" noResize="1" noEditPoints="1" noAdjustHandles="1" noChangeArrowheads="1" noChangeShapeType="1" noTextEdit="1"/>
              </p:cNvSpPr>
              <p:nvPr/>
            </p:nvSpPr>
            <p:spPr>
              <a:xfrm>
                <a:off x="6392178" y="3355368"/>
                <a:ext cx="739808" cy="523220"/>
              </a:xfrm>
              <a:prstGeom prst="rect">
                <a:avLst/>
              </a:prstGeom>
              <a:blipFill>
                <a:blip r:embed="rId7"/>
                <a:stretch>
                  <a:fillRect/>
                </a:stretch>
              </a:blipFill>
            </p:spPr>
            <p:txBody>
              <a:bodyPr/>
              <a:lstStyle/>
              <a:p>
                <a:r>
                  <a:rPr lang="en-CA">
                    <a:noFill/>
                  </a:rPr>
                  <a:t> </a:t>
                </a:r>
              </a:p>
            </p:txBody>
          </p:sp>
        </mc:Fallback>
      </mc:AlternateContent>
      <p:pic>
        <p:nvPicPr>
          <p:cNvPr id="5" name="Picture 4" descr="A group of trees with a math equation&#10;&#10;Description automatically generated">
            <a:extLst>
              <a:ext uri="{FF2B5EF4-FFF2-40B4-BE49-F238E27FC236}">
                <a16:creationId xmlns:a16="http://schemas.microsoft.com/office/drawing/2014/main" id="{1EB5F965-413C-0D74-251F-74D4114017B0}"/>
              </a:ext>
            </a:extLst>
          </p:cNvPr>
          <p:cNvPicPr>
            <a:picLocks noChangeAspect="1"/>
          </p:cNvPicPr>
          <p:nvPr/>
        </p:nvPicPr>
        <p:blipFill rotWithShape="1">
          <a:blip r:embed="rId8">
            <a:extLst>
              <a:ext uri="{28A0092B-C50C-407E-A947-70E740481C1C}">
                <a14:useLocalDpi xmlns:a14="http://schemas.microsoft.com/office/drawing/2010/main" val="0"/>
              </a:ext>
            </a:extLst>
          </a:blip>
          <a:srcRect l="4819" t="17455" r="28515"/>
          <a:stretch/>
        </p:blipFill>
        <p:spPr>
          <a:xfrm>
            <a:off x="4800600" y="975828"/>
            <a:ext cx="6477000" cy="4511093"/>
          </a:xfrm>
          <a:prstGeom prst="rect">
            <a:avLst/>
          </a:prstGeom>
          <a:ln w="19050">
            <a:solidFill>
              <a:schemeClr val="tx1"/>
            </a:solidFill>
          </a:ln>
        </p:spPr>
      </p:pic>
      <p:pic>
        <p:nvPicPr>
          <p:cNvPr id="4" name="Picture 3">
            <a:extLst>
              <a:ext uri="{FF2B5EF4-FFF2-40B4-BE49-F238E27FC236}">
                <a16:creationId xmlns:a16="http://schemas.microsoft.com/office/drawing/2014/main" id="{2967809C-D9BA-FCE2-A60D-6FADCF525A37}"/>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36695" y="3311665"/>
            <a:ext cx="4221142" cy="2821274"/>
          </a:xfrm>
          <a:prstGeom prst="rect">
            <a:avLst/>
          </a:prstGeom>
        </p:spPr>
      </p:pic>
      <p:sp>
        <p:nvSpPr>
          <p:cNvPr id="6" name="TextBox 5">
            <a:extLst>
              <a:ext uri="{FF2B5EF4-FFF2-40B4-BE49-F238E27FC236}">
                <a16:creationId xmlns:a16="http://schemas.microsoft.com/office/drawing/2014/main" id="{31EB1FBB-AE7C-47B5-91A9-9B5C40E77324}"/>
              </a:ext>
            </a:extLst>
          </p:cNvPr>
          <p:cNvSpPr txBox="1"/>
          <p:nvPr/>
        </p:nvSpPr>
        <p:spPr>
          <a:xfrm>
            <a:off x="236695" y="6116678"/>
            <a:ext cx="4563905" cy="707886"/>
          </a:xfrm>
          <a:prstGeom prst="rect">
            <a:avLst/>
          </a:prstGeom>
          <a:solidFill>
            <a:schemeClr val="accent3"/>
          </a:solidFill>
        </p:spPr>
        <p:txBody>
          <a:bodyPr wrap="square" rtlCol="0">
            <a:spAutoFit/>
          </a:bodyPr>
          <a:lstStyle/>
          <a:p>
            <a:r>
              <a:rPr lang="en-CA" sz="2000" dirty="0"/>
              <a:t>E.g. Mature jack pine / black spruce, </a:t>
            </a:r>
            <a:r>
              <a:rPr lang="en-CA" sz="2000" dirty="0" err="1"/>
              <a:t>Kenshoe</a:t>
            </a:r>
            <a:r>
              <a:rPr lang="en-CA" sz="2000" dirty="0"/>
              <a:t> Lk, ON, Canada (CFS archives)</a:t>
            </a:r>
          </a:p>
        </p:txBody>
      </p:sp>
      <p:grpSp>
        <p:nvGrpSpPr>
          <p:cNvPr id="3" name="Group 2">
            <a:extLst>
              <a:ext uri="{FF2B5EF4-FFF2-40B4-BE49-F238E27FC236}">
                <a16:creationId xmlns:a16="http://schemas.microsoft.com/office/drawing/2014/main" id="{F627FCB3-A071-FCF3-1E7E-D98FD1B08B5E}"/>
              </a:ext>
            </a:extLst>
          </p:cNvPr>
          <p:cNvGrpSpPr/>
          <p:nvPr/>
        </p:nvGrpSpPr>
        <p:grpSpPr>
          <a:xfrm rot="10800000">
            <a:off x="8761521" y="3916221"/>
            <a:ext cx="975604" cy="425416"/>
            <a:chOff x="2879704" y="5163583"/>
            <a:chExt cx="975604" cy="609600"/>
          </a:xfrm>
        </p:grpSpPr>
        <p:sp>
          <p:nvSpPr>
            <p:cNvPr id="11" name="Arrow: Down 10">
              <a:extLst>
                <a:ext uri="{FF2B5EF4-FFF2-40B4-BE49-F238E27FC236}">
                  <a16:creationId xmlns:a16="http://schemas.microsoft.com/office/drawing/2014/main" id="{7EC1BCBB-49B5-789C-DE89-125E71219230}"/>
                </a:ext>
              </a:extLst>
            </p:cNvPr>
            <p:cNvSpPr/>
            <p:nvPr/>
          </p:nvSpPr>
          <p:spPr>
            <a:xfrm>
              <a:off x="3643393" y="5163583"/>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Arrow: Down 11">
              <a:extLst>
                <a:ext uri="{FF2B5EF4-FFF2-40B4-BE49-F238E27FC236}">
                  <a16:creationId xmlns:a16="http://schemas.microsoft.com/office/drawing/2014/main" id="{4A3224D3-C077-5DC2-CF48-8682F46151D7}"/>
                </a:ext>
              </a:extLst>
            </p:cNvPr>
            <p:cNvSpPr/>
            <p:nvPr/>
          </p:nvSpPr>
          <p:spPr>
            <a:xfrm>
              <a:off x="2879704" y="5163583"/>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3" name="Group 12">
            <a:extLst>
              <a:ext uri="{FF2B5EF4-FFF2-40B4-BE49-F238E27FC236}">
                <a16:creationId xmlns:a16="http://schemas.microsoft.com/office/drawing/2014/main" id="{724BF22D-7EE3-23CA-7891-CABD26CEAC93}"/>
              </a:ext>
            </a:extLst>
          </p:cNvPr>
          <p:cNvGrpSpPr/>
          <p:nvPr/>
        </p:nvGrpSpPr>
        <p:grpSpPr>
          <a:xfrm rot="10800000">
            <a:off x="8611642" y="4303500"/>
            <a:ext cx="1251480" cy="739348"/>
            <a:chOff x="2879704" y="5163583"/>
            <a:chExt cx="577984" cy="609600"/>
          </a:xfrm>
        </p:grpSpPr>
        <p:sp>
          <p:nvSpPr>
            <p:cNvPr id="14" name="Arrow: Down 13">
              <a:extLst>
                <a:ext uri="{FF2B5EF4-FFF2-40B4-BE49-F238E27FC236}">
                  <a16:creationId xmlns:a16="http://schemas.microsoft.com/office/drawing/2014/main" id="{69A01797-0399-08D6-6413-12739F554663}"/>
                </a:ext>
              </a:extLst>
            </p:cNvPr>
            <p:cNvSpPr/>
            <p:nvPr/>
          </p:nvSpPr>
          <p:spPr>
            <a:xfrm>
              <a:off x="3245773" y="5163583"/>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Arrow: Down 14">
              <a:extLst>
                <a:ext uri="{FF2B5EF4-FFF2-40B4-BE49-F238E27FC236}">
                  <a16:creationId xmlns:a16="http://schemas.microsoft.com/office/drawing/2014/main" id="{74D5C0CE-0343-DB07-905B-50976658874D}"/>
                </a:ext>
              </a:extLst>
            </p:cNvPr>
            <p:cNvSpPr/>
            <p:nvPr/>
          </p:nvSpPr>
          <p:spPr>
            <a:xfrm>
              <a:off x="2879704" y="5163583"/>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6" name="Group 15">
            <a:extLst>
              <a:ext uri="{FF2B5EF4-FFF2-40B4-BE49-F238E27FC236}">
                <a16:creationId xmlns:a16="http://schemas.microsoft.com/office/drawing/2014/main" id="{C50EE634-430C-5AF7-259E-DFF8FC7F50FA}"/>
              </a:ext>
            </a:extLst>
          </p:cNvPr>
          <p:cNvGrpSpPr/>
          <p:nvPr/>
        </p:nvGrpSpPr>
        <p:grpSpPr>
          <a:xfrm rot="10800000">
            <a:off x="8481076" y="4673038"/>
            <a:ext cx="1543550" cy="967024"/>
            <a:chOff x="2879704" y="5149701"/>
            <a:chExt cx="455172" cy="623482"/>
          </a:xfrm>
        </p:grpSpPr>
        <p:sp>
          <p:nvSpPr>
            <p:cNvPr id="17" name="Arrow: Down 16">
              <a:extLst>
                <a:ext uri="{FF2B5EF4-FFF2-40B4-BE49-F238E27FC236}">
                  <a16:creationId xmlns:a16="http://schemas.microsoft.com/office/drawing/2014/main" id="{FEB4E6C6-CB7B-0169-F79B-E59BDFD56F59}"/>
                </a:ext>
              </a:extLst>
            </p:cNvPr>
            <p:cNvSpPr/>
            <p:nvPr/>
          </p:nvSpPr>
          <p:spPr>
            <a:xfrm>
              <a:off x="3122961" y="5149701"/>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Arrow: Down 17">
              <a:extLst>
                <a:ext uri="{FF2B5EF4-FFF2-40B4-BE49-F238E27FC236}">
                  <a16:creationId xmlns:a16="http://schemas.microsoft.com/office/drawing/2014/main" id="{51AEE4B5-1DD3-158A-E977-1C7557CF0BB3}"/>
                </a:ext>
              </a:extLst>
            </p:cNvPr>
            <p:cNvSpPr/>
            <p:nvPr/>
          </p:nvSpPr>
          <p:spPr>
            <a:xfrm>
              <a:off x="2879704" y="5163583"/>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pic>
        <p:nvPicPr>
          <p:cNvPr id="19" name="2s">
            <a:hlinkClick r:id="" action="ppaction://media"/>
            <a:extLst>
              <a:ext uri="{FF2B5EF4-FFF2-40B4-BE49-F238E27FC236}">
                <a16:creationId xmlns:a16="http://schemas.microsoft.com/office/drawing/2014/main" id="{F754F7B8-AFB4-4234-104D-6B9E6A532095}"/>
              </a:ext>
            </a:extLst>
          </p:cNvPr>
          <p:cNvPicPr>
            <a:picLocks noChangeAspect="1"/>
          </p:cNvPicPr>
          <p:nvPr>
            <a:audioFile r:link="rId1"/>
            <p:extLst>
              <p:ext uri="{DAA4B4D4-6D71-4841-9C94-3DE7FCFB9230}">
                <p14:media xmlns:p14="http://schemas.microsoft.com/office/powerpoint/2010/main" r:embed="rId2">
                  <p14:trim end="3243.2199"/>
                  <p14:bmkLst>
                    <p14:bmk name="Bookmark 1" time="0"/>
                  </p14:bmkLst>
                </p14:media>
              </p:ext>
            </p:extLst>
          </p:nvPr>
        </p:nvPicPr>
        <p:blipFill>
          <a:blip r:embed="rId10"/>
          <a:stretch>
            <a:fillRect/>
          </a:stretch>
        </p:blipFill>
        <p:spPr>
          <a:xfrm>
            <a:off x="749338" y="357773"/>
            <a:ext cx="487363" cy="487363"/>
          </a:xfrm>
          <a:prstGeom prst="rect">
            <a:avLst/>
          </a:prstGeom>
        </p:spPr>
      </p:pic>
    </p:spTree>
    <p:extLst>
      <p:ext uri="{BB962C8B-B14F-4D97-AF65-F5344CB8AC3E}">
        <p14:creationId xmlns:p14="http://schemas.microsoft.com/office/powerpoint/2010/main" val="669243226"/>
      </p:ext>
    </p:extLst>
  </p:cSld>
  <p:clrMapOvr>
    <a:masterClrMapping/>
  </p:clrMapOvr>
  <mc:AlternateContent xmlns:mc="http://schemas.openxmlformats.org/markup-compatibility/2006">
    <mc:Choice xmlns:p14="http://schemas.microsoft.com/office/powerpoint/2010/main" Requires="p14">
      <p:transition spd="slow" p14:dur="2000" advTm="4743"/>
    </mc:Choice>
    <mc:Fallback>
      <p:transition spd="slow" advTm="4743"/>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1" presetClass="mediacall" presetSubtype="0" fill="hold" nodeType="afterEffect">
                                      <p:stCondLst>
                                        <p:cond delay="0"/>
                                      </p:stCondLst>
                                      <p:childTnLst>
                                        <p:cmd type="call" cmd="playFrom(0.0)">
                                          <p:cBhvr>
                                            <p:cTn id="6" dur="1500"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mute="1" showWhenStopped="0">
                    <p:cTn id="7" repeatCount="indefinite" fill="hold" display="0">
                      <p:stCondLst>
                        <p:cond delay="indefinite"/>
                      </p:stCondLst>
                      <p:endCondLst>
                        <p:cond evt="onStopAudio" delay="0">
                          <p:tgtEl>
                            <p:sldTgt/>
                          </p:tgtEl>
                        </p:cond>
                      </p:endCondLst>
                    </p:cTn>
                    <p:tgtEl>
                      <p:spTgt spid="19"/>
                    </p:tgtEl>
                  </p:cMediaNode>
                </p:audio>
                <p:seq concurrent="1" nextAc="seek">
                  <p:cTn id="8" restart="whenNotActive" fill="hold" evtFilter="cancelBubble" nodeType="interactiveSeq">
                    <p:stCondLst>
                      <p:cond evt="onMediaBookmark" delay="0">
                        <p:tgtEl>
                          <p14:bmkTgt spid="19" bmkName="Bookmark 1"/>
                        </p:tgtEl>
                      </p:cond>
                    </p:stCondLst>
                    <p:endSync evt="end" delay="0">
                      <p:rtn val="all"/>
                    </p:endSync>
                    <p:childTnLst>
                      <p:par>
                        <p:cTn id="9" fill="hold">
                          <p:stCondLst>
                            <p:cond delay="0"/>
                          </p:stCondLst>
                          <p:childTnLst>
                            <p:par>
                              <p:cTn id="10" fill="hold">
                                <p:stCondLst>
                                  <p:cond delay="0"/>
                                </p:stCondLst>
                                <p:childTnLst>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subTnLst>
                                        <p:set>
                                          <p:cBhvr override="childStyle">
                                            <p:cTn dur="1" fill="hold" display="0" masterRel="nextClick" afterEffect="1"/>
                                            <p:tgtEl>
                                              <p:spTgt spid="16"/>
                                            </p:tgtEl>
                                            <p:attrNameLst>
                                              <p:attrName>style.visibility</p:attrName>
                                            </p:attrNameLst>
                                          </p:cBhvr>
                                          <p:to>
                                            <p:strVal val="hidden"/>
                                          </p:to>
                                        </p:set>
                                      </p:subTnLst>
                                    </p:cTn>
                                  </p:par>
                                </p:childTnLst>
                              </p:cTn>
                            </p:par>
                            <p:par>
                              <p:cTn id="13" fill="hold">
                                <p:stCondLst>
                                  <p:cond delay="0"/>
                                </p:stCondLst>
                                <p:childTnLst>
                                  <p:par>
                                    <p:cTn id="14" presetID="1" presetClass="entr" presetSubtype="0" fill="hold" nodeType="afterEffect">
                                      <p:stCondLst>
                                        <p:cond delay="500"/>
                                      </p:stCondLst>
                                      <p:childTnLst>
                                        <p:set>
                                          <p:cBhvr>
                                            <p:cTn id="15"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par>
                              <p:cTn id="16" fill="hold">
                                <p:stCondLst>
                                  <p:cond delay="500"/>
                                </p:stCondLst>
                                <p:childTnLst>
                                  <p:par>
                                    <p:cTn id="17" presetID="1" presetClass="entr" presetSubtype="0" fill="hold" nodeType="afterEffect">
                                      <p:stCondLst>
                                        <p:cond delay="500"/>
                                      </p:stCondLst>
                                      <p:childTnLst>
                                        <p:set>
                                          <p:cBhvr>
                                            <p:cTn id="18"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childTnLst>
                  </p:cTn>
                  <p:nextCondLst>
                    <p:cond evt="onMediaBookmark" delay="0">
                      <p:tgtEl>
                        <p14:bmkTgt spid="19" bmkName="Bookmark 1"/>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1" presetClass="mediacall" presetSubtype="0" fill="hold" nodeType="afterEffect">
                                      <p:stCondLst>
                                        <p:cond delay="0"/>
                                      </p:stCondLst>
                                      <p:childTnLst>
                                        <p:cmd type="call" cmd="playFrom(0.0)">
                                          <p:cBhvr>
                                            <p:cTn id="6" dur="1500"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mute="1" showWhenStopped="0">
                    <p:cTn id="7" repeatCount="indefinite" fill="hold" display="0">
                      <p:stCondLst>
                        <p:cond delay="indefinite"/>
                      </p:stCondLst>
                      <p:endCondLst>
                        <p:cond evt="onStopAudio" delay="0">
                          <p:tgtEl>
                            <p:sldTgt/>
                          </p:tgtEl>
                        </p:cond>
                      </p:endCondLst>
                    </p:cTn>
                    <p:tgtEl>
                      <p:spTgt spid="19"/>
                    </p:tgtEl>
                  </p:cMediaNode>
                </p:audio>
              </p:childTnLst>
            </p:cTn>
          </p:par>
        </p:tn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93D08F-BF8A-2F17-F607-616A028108D6}"/>
            </a:ext>
          </a:extLst>
        </p:cNvPr>
        <p:cNvGrpSpPr/>
        <p:nvPr/>
      </p:nvGrpSpPr>
      <p:grpSpPr>
        <a:xfrm>
          <a:off x="0" y="0"/>
          <a:ext cx="0" cy="0"/>
          <a:chOff x="0" y="0"/>
          <a:chExt cx="0" cy="0"/>
        </a:xfrm>
      </p:grpSpPr>
      <p:sp>
        <p:nvSpPr>
          <p:cNvPr id="2" name="Text Box 2">
            <a:extLst>
              <a:ext uri="{FF2B5EF4-FFF2-40B4-BE49-F238E27FC236}">
                <a16:creationId xmlns:a16="http://schemas.microsoft.com/office/drawing/2014/main" id="{C47C7A55-A437-3CD7-D1C2-062A06F6C6E5}"/>
              </a:ext>
            </a:extLst>
          </p:cNvPr>
          <p:cNvSpPr txBox="1">
            <a:spLocks noChangeArrowheads="1"/>
          </p:cNvSpPr>
          <p:nvPr/>
        </p:nvSpPr>
        <p:spPr bwMode="auto">
          <a:xfrm>
            <a:off x="3368040" y="175565"/>
            <a:ext cx="5910580" cy="1055906"/>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lnSpc>
                <a:spcPct val="90000"/>
              </a:lnSpc>
              <a:spcBef>
                <a:spcPct val="0"/>
              </a:spcBef>
              <a:spcAft>
                <a:spcPts val="600"/>
              </a:spcAft>
              <a:buNone/>
            </a:pPr>
            <a:r>
              <a:rPr lang="en-US" altLang="en-US" sz="4000" dirty="0">
                <a:latin typeface="Segoe UI" panose="020B0502040204020203" pitchFamily="34" charset="0"/>
                <a:ea typeface="+mj-ea"/>
                <a:cs typeface="Segoe UI" panose="020B0502040204020203" pitchFamily="34" charset="0"/>
              </a:rPr>
              <a:t>Application &amp; conclusion</a:t>
            </a:r>
            <a:endParaRPr lang="en-US" altLang="en-US" sz="4000" kern="1200" dirty="0">
              <a:solidFill>
                <a:schemeClr val="tx1"/>
              </a:solidFill>
              <a:latin typeface="Segoe UI" panose="020B0502040204020203" pitchFamily="34" charset="0"/>
              <a:ea typeface="+mj-ea"/>
              <a:cs typeface="Segoe UI" panose="020B0502040204020203" pitchFamily="34" charset="0"/>
            </a:endParaRPr>
          </a:p>
        </p:txBody>
      </p:sp>
      <p:sp>
        <p:nvSpPr>
          <p:cNvPr id="3" name="Content Placeholder 2">
            <a:extLst>
              <a:ext uri="{FF2B5EF4-FFF2-40B4-BE49-F238E27FC236}">
                <a16:creationId xmlns:a16="http://schemas.microsoft.com/office/drawing/2014/main" id="{B9367310-2897-38B4-A66C-BEE3767A0F2C}"/>
              </a:ext>
            </a:extLst>
          </p:cNvPr>
          <p:cNvSpPr>
            <a:spLocks noGrp="1"/>
          </p:cNvSpPr>
          <p:nvPr>
            <p:ph idx="1"/>
          </p:nvPr>
        </p:nvSpPr>
        <p:spPr>
          <a:xfrm>
            <a:off x="333632" y="1231471"/>
            <a:ext cx="7809664" cy="5378815"/>
          </a:xfrm>
        </p:spPr>
        <p:txBody>
          <a:bodyPr vert="horz" lIns="91440" tIns="45720" rIns="91440" bIns="45720" rtlCol="0">
            <a:normAutofit/>
          </a:bodyPr>
          <a:lstStyle/>
          <a:p>
            <a:pPr indent="-228600" eaLnBrk="1" hangingPunct="1">
              <a:lnSpc>
                <a:spcPct val="90000"/>
              </a:lnSpc>
              <a:buFont typeface="Arial" panose="020B0604020202020204" pitchFamily="34" charset="0"/>
              <a:buChar char="•"/>
            </a:pPr>
            <a:r>
              <a:rPr lang="en-US" sz="2400" kern="1200" dirty="0">
                <a:latin typeface="Segoe UI" panose="020B0502040204020203" pitchFamily="34" charset="0"/>
                <a:cs typeface="Segoe UI" panose="020B0502040204020203" pitchFamily="34" charset="0"/>
                <a:sym typeface="Wingdings" panose="05000000000000000000" pitchFamily="2" charset="2"/>
              </a:rPr>
              <a:t>Ladder fuel scaling equation (</a:t>
            </a:r>
            <a:r>
              <a:rPr lang="en-US" sz="2400" i="1" kern="1200" dirty="0">
                <a:latin typeface="Segoe UI" panose="020B0502040204020203" pitchFamily="34" charset="0"/>
                <a:cs typeface="Segoe UI" panose="020B0502040204020203" pitchFamily="34" charset="0"/>
                <a:sym typeface="Wingdings" panose="05000000000000000000" pitchFamily="2" charset="2"/>
              </a:rPr>
              <a:t>FC</a:t>
            </a:r>
            <a:r>
              <a:rPr lang="en-US" sz="2400" i="1" kern="1200" baseline="-25000" dirty="0">
                <a:latin typeface="Segoe UI" panose="020B0502040204020203" pitchFamily="34" charset="0"/>
                <a:cs typeface="Segoe UI" panose="020B0502040204020203" pitchFamily="34" charset="0"/>
                <a:sym typeface="Wingdings" panose="05000000000000000000" pitchFamily="2" charset="2"/>
              </a:rPr>
              <a:t>SE</a:t>
            </a:r>
            <a:r>
              <a:rPr lang="en-US" sz="2400" kern="1200" dirty="0">
                <a:latin typeface="Segoe UI" panose="020B0502040204020203" pitchFamily="34" charset="0"/>
                <a:cs typeface="Segoe UI" panose="020B0502040204020203" pitchFamily="34" charset="0"/>
                <a:sym typeface="Wingdings" panose="05000000000000000000" pitchFamily="2" charset="2"/>
              </a:rPr>
              <a:t>) incorporated into crown fire probability model (n=113)</a:t>
            </a:r>
          </a:p>
          <a:p>
            <a:pPr lvl="1" indent="-228600" eaLnBrk="1" hangingPunct="1">
              <a:lnSpc>
                <a:spcPct val="90000"/>
              </a:lnSpc>
              <a:buFont typeface="Arial" panose="020B0604020202020204" pitchFamily="34" charset="0"/>
              <a:buChar char="•"/>
            </a:pPr>
            <a:r>
              <a:rPr lang="en-US" sz="2400" kern="1200" dirty="0">
                <a:latin typeface="Segoe UI" panose="020B0502040204020203" pitchFamily="34" charset="0"/>
                <a:cs typeface="Segoe UI" panose="020B0502040204020203" pitchFamily="34" charset="0"/>
                <a:sym typeface="Wingdings" panose="05000000000000000000" pitchFamily="2" charset="2"/>
              </a:rPr>
              <a:t>With, without </a:t>
            </a:r>
            <a:r>
              <a:rPr lang="en-US" sz="2400" i="1" kern="1200" dirty="0">
                <a:latin typeface="Segoe UI" panose="020B0502040204020203" pitchFamily="34" charset="0"/>
                <a:cs typeface="Segoe UI" panose="020B0502040204020203" pitchFamily="34" charset="0"/>
                <a:sym typeface="Wingdings" panose="05000000000000000000" pitchFamily="2" charset="2"/>
              </a:rPr>
              <a:t>M </a:t>
            </a:r>
            <a:r>
              <a:rPr lang="en-US" sz="2400" kern="1200" dirty="0">
                <a:latin typeface="Segoe UI" panose="020B0502040204020203" pitchFamily="34" charset="0"/>
                <a:cs typeface="Segoe UI" panose="020B0502040204020203" pitchFamily="34" charset="0"/>
                <a:sym typeface="Wingdings" panose="05000000000000000000" pitchFamily="2" charset="2"/>
              </a:rPr>
              <a:t>(</a:t>
            </a:r>
            <a:r>
              <a:rPr lang="en-US" sz="2400" i="1" kern="1200" dirty="0">
                <a:latin typeface="Segoe UI" panose="020B0502040204020203" pitchFamily="34" charset="0"/>
                <a:cs typeface="Segoe UI" panose="020B0502040204020203" pitchFamily="34" charset="0"/>
                <a:sym typeface="Wingdings" panose="05000000000000000000" pitchFamily="2" charset="2"/>
              </a:rPr>
              <a:t>M</a:t>
            </a:r>
            <a:r>
              <a:rPr lang="en-US" sz="2400" kern="1200" dirty="0">
                <a:latin typeface="Segoe UI" panose="020B0502040204020203" pitchFamily="34" charset="0"/>
                <a:cs typeface="Segoe UI" panose="020B0502040204020203" pitchFamily="34" charset="0"/>
                <a:sym typeface="Wingdings" panose="05000000000000000000" pitchFamily="2" charset="2"/>
              </a:rPr>
              <a:t> = 1 vs. </a:t>
            </a:r>
            <a:r>
              <a:rPr lang="en-US" sz="2400" i="1" kern="1200" dirty="0">
                <a:latin typeface="Segoe UI" panose="020B0502040204020203" pitchFamily="34" charset="0"/>
                <a:cs typeface="Segoe UI" panose="020B0502040204020203" pitchFamily="34" charset="0"/>
                <a:sym typeface="Wingdings" panose="05000000000000000000" pitchFamily="2" charset="2"/>
              </a:rPr>
              <a:t>M</a:t>
            </a:r>
            <a:r>
              <a:rPr lang="en-US" sz="2400" kern="1200" dirty="0">
                <a:latin typeface="Segoe UI" panose="020B0502040204020203" pitchFamily="34" charset="0"/>
                <a:cs typeface="Segoe UI" panose="020B0502040204020203" pitchFamily="34" charset="0"/>
                <a:sym typeface="Wingdings" panose="05000000000000000000" pitchFamily="2" charset="2"/>
              </a:rPr>
              <a:t> = 4))</a:t>
            </a:r>
          </a:p>
          <a:p>
            <a:pPr lvl="1" indent="-228600" eaLnBrk="1" hangingPunct="1">
              <a:lnSpc>
                <a:spcPct val="90000"/>
              </a:lnSpc>
              <a:buFont typeface="Arial" panose="020B0604020202020204" pitchFamily="34" charset="0"/>
              <a:buChar char="•"/>
            </a:pPr>
            <a:r>
              <a:rPr lang="en-US" sz="2400" kern="1200" dirty="0">
                <a:latin typeface="Segoe UI" panose="020B0502040204020203" pitchFamily="34" charset="0"/>
                <a:cs typeface="Segoe UI" panose="020B0502040204020203" pitchFamily="34" charset="0"/>
                <a:sym typeface="Wingdings" panose="05000000000000000000" pitchFamily="2" charset="2"/>
              </a:rPr>
              <a:t>Requires estimates of &lt; 1 cm loading</a:t>
            </a:r>
          </a:p>
          <a:p>
            <a:pPr lvl="1" indent="-228600" eaLnBrk="1" hangingPunct="1">
              <a:lnSpc>
                <a:spcPct val="90000"/>
              </a:lnSpc>
              <a:buFont typeface="Arial" panose="020B0604020202020204" pitchFamily="34" charset="0"/>
              <a:buChar char="•"/>
            </a:pPr>
            <a:r>
              <a:rPr lang="en-US" sz="2400" kern="1200" dirty="0">
                <a:latin typeface="Segoe UI" panose="020B0502040204020203" pitchFamily="34" charset="0"/>
                <a:cs typeface="Segoe UI" panose="020B0502040204020203" pitchFamily="34" charset="0"/>
                <a:sym typeface="Wingdings" panose="05000000000000000000" pitchFamily="2" charset="2"/>
              </a:rPr>
              <a:t>Assumes all LF are consumed during flaming front</a:t>
            </a:r>
          </a:p>
          <a:p>
            <a:pPr indent="-228600" eaLnBrk="1" hangingPunct="1">
              <a:lnSpc>
                <a:spcPct val="90000"/>
              </a:lnSpc>
              <a:buFont typeface="Arial" panose="020B0604020202020204" pitchFamily="34" charset="0"/>
              <a:buChar char="•"/>
            </a:pPr>
            <a:r>
              <a:rPr lang="en-US" sz="2400" kern="1200" dirty="0">
                <a:latin typeface="Segoe UI" panose="020B0502040204020203" pitchFamily="34" charset="0"/>
                <a:cs typeface="Segoe UI" panose="020B0502040204020203" pitchFamily="34" charset="0"/>
                <a:sym typeface="Wingdings" panose="05000000000000000000" pitchFamily="2" charset="2"/>
              </a:rPr>
              <a:t>Results promising – accuracy, AIC with </a:t>
            </a:r>
            <a:r>
              <a:rPr lang="en-US" sz="2400" i="1" kern="1200" dirty="0">
                <a:latin typeface="Segoe UI" panose="020B0502040204020203" pitchFamily="34" charset="0"/>
                <a:cs typeface="Segoe UI" panose="020B0502040204020203" pitchFamily="34" charset="0"/>
                <a:sym typeface="Wingdings" panose="05000000000000000000" pitchFamily="2" charset="2"/>
              </a:rPr>
              <a:t>M </a:t>
            </a:r>
            <a:r>
              <a:rPr lang="en-US" sz="2400" kern="1200" dirty="0">
                <a:latin typeface="Segoe UI" panose="020B0502040204020203" pitchFamily="34" charset="0"/>
                <a:cs typeface="Segoe UI" panose="020B0502040204020203" pitchFamily="34" charset="0"/>
                <a:sym typeface="Wingdings" panose="05000000000000000000" pitchFamily="2" charset="2"/>
              </a:rPr>
              <a:t>and LF gave best results</a:t>
            </a:r>
          </a:p>
          <a:p>
            <a:pPr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sym typeface="Wingdings" panose="05000000000000000000" pitchFamily="2" charset="2"/>
            </a:endParaRPr>
          </a:p>
          <a:p>
            <a:pPr indent="-228600" eaLnBrk="1" hangingPunct="1">
              <a:lnSpc>
                <a:spcPct val="90000"/>
              </a:lnSpc>
              <a:buFont typeface="Arial" panose="020B0604020202020204" pitchFamily="34" charset="0"/>
              <a:buChar char="•"/>
            </a:pPr>
            <a:r>
              <a:rPr lang="en-US" sz="2400" kern="1200" dirty="0">
                <a:latin typeface="Segoe UI" panose="020B0502040204020203" pitchFamily="34" charset="0"/>
                <a:cs typeface="Segoe UI" panose="020B0502040204020203" pitchFamily="34" charset="0"/>
                <a:sym typeface="Wingdings" panose="05000000000000000000" pitchFamily="2" charset="2"/>
              </a:rPr>
              <a:t>2-storey crowning possible by using LF equation in the opposite way – reducing actual SF to add to CFC for second test of crown fire probability</a:t>
            </a:r>
          </a:p>
          <a:p>
            <a:pPr lvl="1" indent="-228600" eaLnBrk="1" hangingPunct="1">
              <a:lnSpc>
                <a:spcPct val="90000"/>
              </a:lnSpc>
              <a:buFont typeface="Arial" panose="020B0604020202020204" pitchFamily="34" charset="0"/>
              <a:buChar char="•"/>
            </a:pPr>
            <a:r>
              <a:rPr lang="en-US" sz="1800" kern="1200" dirty="0">
                <a:latin typeface="Segoe UI" panose="020B0502040204020203" pitchFamily="34" charset="0"/>
                <a:cs typeface="Segoe UI" panose="020B0502040204020203" pitchFamily="34" charset="0"/>
                <a:sym typeface="Wingdings" panose="05000000000000000000" pitchFamily="2" charset="2"/>
              </a:rPr>
              <a:t>Also requires foliar flammability model (e.g. </a:t>
            </a:r>
            <a:r>
              <a:rPr lang="en-US" sz="1800" kern="1200" dirty="0" err="1">
                <a:latin typeface="Segoe UI" panose="020B0502040204020203" pitchFamily="34" charset="0"/>
                <a:cs typeface="Segoe UI" panose="020B0502040204020203" pitchFamily="34" charset="0"/>
                <a:sym typeface="Wingdings" panose="05000000000000000000" pitchFamily="2" charset="2"/>
              </a:rPr>
              <a:t>Babrauskas</a:t>
            </a:r>
            <a:r>
              <a:rPr lang="en-US" sz="1800" kern="1200" dirty="0">
                <a:latin typeface="Segoe UI" panose="020B0502040204020203" pitchFamily="34" charset="0"/>
                <a:cs typeface="Segoe UI" panose="020B0502040204020203" pitchFamily="34" charset="0"/>
                <a:sym typeface="Wingdings" panose="05000000000000000000" pitchFamily="2" charset="2"/>
              </a:rPr>
              <a:t> 2006) to compare MC values  of ~ 80-130 to MC </a:t>
            </a:r>
            <a:r>
              <a:rPr lang="en-US" sz="1800" kern="1200" dirty="0" err="1">
                <a:latin typeface="Segoe UI" panose="020B0502040204020203" pitchFamily="34" charset="0"/>
                <a:cs typeface="Segoe UI" panose="020B0502040204020203" pitchFamily="34" charset="0"/>
                <a:sym typeface="Wingdings" panose="05000000000000000000" pitchFamily="2" charset="2"/>
              </a:rPr>
              <a:t>vals</a:t>
            </a:r>
            <a:r>
              <a:rPr lang="en-US" sz="1800" kern="1200" dirty="0">
                <a:latin typeface="Segoe UI" panose="020B0502040204020203" pitchFamily="34" charset="0"/>
                <a:cs typeface="Segoe UI" panose="020B0502040204020203" pitchFamily="34" charset="0"/>
                <a:sym typeface="Wingdings" panose="05000000000000000000" pitchFamily="2" charset="2"/>
              </a:rPr>
              <a:t> of ~ 5-15. </a:t>
            </a:r>
          </a:p>
          <a:p>
            <a:pPr lvl="1" indent="-228600" eaLnBrk="1" hangingPunct="1">
              <a:lnSpc>
                <a:spcPct val="90000"/>
              </a:lnSpc>
              <a:buFont typeface="Arial" panose="020B0604020202020204" pitchFamily="34" charset="0"/>
              <a:buChar char="•"/>
            </a:pPr>
            <a:r>
              <a:rPr lang="en-US" sz="1800" kern="1200" dirty="0">
                <a:latin typeface="Segoe UI" panose="020B0502040204020203" pitchFamily="34" charset="0"/>
                <a:cs typeface="Segoe UI" panose="020B0502040204020203" pitchFamily="34" charset="0"/>
                <a:sym typeface="Wingdings" panose="05000000000000000000" pitchFamily="2" charset="2"/>
              </a:rPr>
              <a:t>14 / 15 upper crowning cases correct (</a:t>
            </a:r>
            <a:r>
              <a:rPr lang="en-US" sz="1800" kern="1200" dirty="0" err="1">
                <a:latin typeface="Segoe UI" panose="020B0502040204020203" pitchFamily="34" charset="0"/>
                <a:cs typeface="Segoe UI" panose="020B0502040204020203" pitchFamily="34" charset="0"/>
                <a:sym typeface="Wingdings" panose="05000000000000000000" pitchFamily="2" charset="2"/>
              </a:rPr>
              <a:t>Kenshoe</a:t>
            </a:r>
            <a:r>
              <a:rPr lang="en-US" sz="1800" kern="1200" dirty="0">
                <a:latin typeface="Segoe UI" panose="020B0502040204020203" pitchFamily="34" charset="0"/>
                <a:cs typeface="Segoe UI" panose="020B0502040204020203" pitchFamily="34" charset="0"/>
                <a:sym typeface="Wingdings" panose="05000000000000000000" pitchFamily="2" charset="2"/>
              </a:rPr>
              <a:t> Lk, ICFME)</a:t>
            </a:r>
          </a:p>
          <a:p>
            <a:pPr lvl="1" indent="-228600" eaLnBrk="1" hangingPunct="1">
              <a:lnSpc>
                <a:spcPct val="90000"/>
              </a:lnSpc>
              <a:buFont typeface="Arial" panose="020B0604020202020204" pitchFamily="34" charset="0"/>
              <a:buChar char="•"/>
            </a:pPr>
            <a:r>
              <a:rPr lang="en-US" sz="1800" kern="1200" dirty="0">
                <a:latin typeface="Segoe UI" panose="020B0502040204020203" pitchFamily="34" charset="0"/>
                <a:cs typeface="Segoe UI" panose="020B0502040204020203" pitchFamily="34" charset="0"/>
                <a:sym typeface="Wingdings" panose="05000000000000000000" pitchFamily="2" charset="2"/>
              </a:rPr>
              <a:t>Initial results promising – but more validation needed</a:t>
            </a:r>
          </a:p>
          <a:p>
            <a:pPr lvl="1" indent="-228600" eaLnBrk="1" hangingPunct="1">
              <a:lnSpc>
                <a:spcPct val="90000"/>
              </a:lnSpc>
              <a:buFont typeface="Arial" panose="020B0604020202020204" pitchFamily="34" charset="0"/>
              <a:buChar char="•"/>
            </a:pPr>
            <a:endParaRPr lang="en-US" sz="1800" kern="1200" dirty="0">
              <a:latin typeface="Segoe UI" panose="020B0502040204020203" pitchFamily="34" charset="0"/>
              <a:cs typeface="Segoe UI" panose="020B0502040204020203" pitchFamily="34" charset="0"/>
            </a:endParaRPr>
          </a:p>
        </p:txBody>
      </p:sp>
      <p:pic>
        <p:nvPicPr>
          <p:cNvPr id="5" name="Picture 4">
            <a:extLst>
              <a:ext uri="{FF2B5EF4-FFF2-40B4-BE49-F238E27FC236}">
                <a16:creationId xmlns:a16="http://schemas.microsoft.com/office/drawing/2014/main" id="{698195CE-81A7-69A2-F232-39333225C3B9}"/>
              </a:ext>
            </a:extLst>
          </p:cNvPr>
          <p:cNvPicPr>
            <a:picLocks noChangeAspect="1"/>
          </p:cNvPicPr>
          <p:nvPr/>
        </p:nvPicPr>
        <p:blipFill>
          <a:blip r:embed="rId3"/>
          <a:stretch>
            <a:fillRect/>
          </a:stretch>
        </p:blipFill>
        <p:spPr>
          <a:xfrm>
            <a:off x="8502396" y="1742300"/>
            <a:ext cx="3510302" cy="3022643"/>
          </a:xfrm>
          <a:prstGeom prst="rect">
            <a:avLst/>
          </a:prstGeom>
        </p:spPr>
      </p:pic>
      <p:sp>
        <p:nvSpPr>
          <p:cNvPr id="6" name="TextBox 5">
            <a:extLst>
              <a:ext uri="{FF2B5EF4-FFF2-40B4-BE49-F238E27FC236}">
                <a16:creationId xmlns:a16="http://schemas.microsoft.com/office/drawing/2014/main" id="{9681F0C6-C6D0-CD01-EF14-42A36254BDE1}"/>
              </a:ext>
            </a:extLst>
          </p:cNvPr>
          <p:cNvSpPr txBox="1"/>
          <p:nvPr/>
        </p:nvSpPr>
        <p:spPr>
          <a:xfrm>
            <a:off x="8773297" y="4868561"/>
            <a:ext cx="3239401" cy="1015663"/>
          </a:xfrm>
          <a:prstGeom prst="rect">
            <a:avLst/>
          </a:prstGeom>
          <a:solidFill>
            <a:schemeClr val="accent3"/>
          </a:solidFill>
        </p:spPr>
        <p:txBody>
          <a:bodyPr wrap="square" rtlCol="0">
            <a:spAutoFit/>
          </a:bodyPr>
          <a:lstStyle/>
          <a:p>
            <a:r>
              <a:rPr lang="en-CA" sz="2000" dirty="0"/>
              <a:t>Convert from live FMC to equivalent </a:t>
            </a:r>
            <a:r>
              <a:rPr lang="en-CA" sz="2000" i="1" dirty="0"/>
              <a:t>H</a:t>
            </a:r>
            <a:r>
              <a:rPr lang="en-CA" sz="2000" dirty="0"/>
              <a:t> in dead fuel (mc); e.g. </a:t>
            </a:r>
            <a:r>
              <a:rPr lang="en-CA" sz="2000" dirty="0" err="1"/>
              <a:t>Babrauskas</a:t>
            </a:r>
            <a:r>
              <a:rPr lang="en-CA" sz="2000" dirty="0"/>
              <a:t> 2006. </a:t>
            </a:r>
          </a:p>
        </p:txBody>
      </p:sp>
    </p:spTree>
    <p:extLst>
      <p:ext uri="{BB962C8B-B14F-4D97-AF65-F5344CB8AC3E}">
        <p14:creationId xmlns:p14="http://schemas.microsoft.com/office/powerpoint/2010/main" val="1398901742"/>
      </p:ext>
    </p:extLst>
  </p:cSld>
  <p:clrMapOvr>
    <a:masterClrMapping/>
  </p:clrMapOvr>
  <mc:AlternateContent xmlns:mc="http://schemas.openxmlformats.org/markup-compatibility/2006">
    <mc:Choice xmlns:p14="http://schemas.microsoft.com/office/powerpoint/2010/main" Requires="p14">
      <p:transition spd="slow" p14:dur="2000" advTm="173679"/>
    </mc:Choice>
    <mc:Fallback>
      <p:transition spd="slow" advTm="173679"/>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es_template_Canadian Forest Service_A_cover_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386" name="Rectangle 1027"/>
          <p:cNvSpPr>
            <a:spLocks noChangeArrowheads="1"/>
          </p:cNvSpPr>
          <p:nvPr/>
        </p:nvSpPr>
        <p:spPr bwMode="auto">
          <a:xfrm>
            <a:off x="1524000" y="4262438"/>
            <a:ext cx="9144000" cy="609600"/>
          </a:xfrm>
          <a:prstGeom prst="rect">
            <a:avLst/>
          </a:prstGeom>
          <a:noFill/>
          <a:ln w="9525">
            <a:noFill/>
            <a:miter lim="800000"/>
            <a:headEnd/>
            <a:tailEnd/>
          </a:ln>
        </p:spPr>
        <p:txBody>
          <a:bodyPr>
            <a:spAutoFit/>
          </a:bodyPr>
          <a:lstStyle/>
          <a:p>
            <a:endParaRPr lang="en-US" sz="1000">
              <a:cs typeface="Times New Roman" pitchFamily="18" charset="0"/>
            </a:endParaRPr>
          </a:p>
          <a:p>
            <a:pPr eaLnBrk="0" hangingPunct="0"/>
            <a:endParaRPr lang="en-US"/>
          </a:p>
        </p:txBody>
      </p:sp>
      <p:sp>
        <p:nvSpPr>
          <p:cNvPr id="6" name="Rectangle 1026"/>
          <p:cNvSpPr>
            <a:spLocks noChangeArrowheads="1"/>
          </p:cNvSpPr>
          <p:nvPr/>
        </p:nvSpPr>
        <p:spPr bwMode="auto">
          <a:xfrm>
            <a:off x="215900" y="820613"/>
            <a:ext cx="8788400" cy="5878532"/>
          </a:xfrm>
          <a:prstGeom prst="rect">
            <a:avLst/>
          </a:prstGeom>
          <a:noFill/>
          <a:ln w="9525">
            <a:noFill/>
            <a:miter lim="800000"/>
            <a:headEnd/>
            <a:tailEnd/>
          </a:ln>
        </p:spPr>
        <p:txBody>
          <a:bodyPr wrap="square" lIns="0" rIns="0">
            <a:spAutoFit/>
          </a:bodyPr>
          <a:lstStyle/>
          <a:p>
            <a:pPr marL="457200" indent="-457200" algn="ctr" eaLnBrk="0" hangingPunct="0"/>
            <a:endParaRPr lang="en-US" sz="1800" u="sng" dirty="0">
              <a:latin typeface="Segoe UI" panose="020B0502040204020203" pitchFamily="34" charset="0"/>
              <a:cs typeface="Segoe UI" panose="020B0502040204020203" pitchFamily="34" charset="0"/>
            </a:endParaRPr>
          </a:p>
          <a:p>
            <a:pPr marL="457200" indent="-457200" algn="ctr" eaLnBrk="0" hangingPunct="0"/>
            <a:endParaRPr lang="en-US" sz="1800" u="sng" dirty="0">
              <a:latin typeface="Segoe UI" panose="020B0502040204020203" pitchFamily="34" charset="0"/>
              <a:cs typeface="Segoe UI" panose="020B0502040204020203" pitchFamily="34" charset="0"/>
            </a:endParaRPr>
          </a:p>
          <a:p>
            <a:pPr marL="457200" indent="-457200" algn="ctr" eaLnBrk="0" hangingPunct="0"/>
            <a:endParaRPr lang="en-US" sz="2800" dirty="0">
              <a:latin typeface="Segoe UI" panose="020B0502040204020203" pitchFamily="34" charset="0"/>
              <a:cs typeface="Segoe UI" panose="020B0502040204020203" pitchFamily="34" charset="0"/>
            </a:endParaRPr>
          </a:p>
          <a:p>
            <a:pPr marL="457200" indent="-457200" algn="ctr" eaLnBrk="0" hangingPunct="0"/>
            <a:r>
              <a:rPr lang="en-US" sz="2800" b="1" dirty="0">
                <a:latin typeface="Segoe UI" panose="020B0502040204020203" pitchFamily="34" charset="0"/>
                <a:cs typeface="Segoe UI" panose="020B0502040204020203" pitchFamily="34" charset="0"/>
              </a:rPr>
              <a:t>References</a:t>
            </a:r>
          </a:p>
          <a:p>
            <a:pPr marL="457200" indent="-457200" algn="ctr" eaLnBrk="0" hangingPunct="0"/>
            <a:endParaRPr lang="en-US" sz="1800" u="sng" dirty="0">
              <a:latin typeface="Segoe UI" panose="020B0502040204020203" pitchFamily="34" charset="0"/>
              <a:cs typeface="Segoe UI" panose="020B0502040204020203" pitchFamily="34" charset="0"/>
            </a:endParaRPr>
          </a:p>
          <a:p>
            <a:pPr>
              <a:spcAft>
                <a:spcPts val="600"/>
              </a:spcAft>
            </a:pPr>
            <a:r>
              <a:rPr lang="en-CA" sz="1800" dirty="0" err="1">
                <a:latin typeface="Segoe UI" panose="020B0502040204020203" pitchFamily="34" charset="0"/>
                <a:cs typeface="Segoe UI" panose="020B0502040204020203" pitchFamily="34" charset="0"/>
              </a:rPr>
              <a:t>Babrauskas</a:t>
            </a:r>
            <a:r>
              <a:rPr lang="en-CA" sz="1800" dirty="0">
                <a:latin typeface="Segoe UI" panose="020B0502040204020203" pitchFamily="34" charset="0"/>
                <a:cs typeface="Segoe UI" panose="020B0502040204020203" pitchFamily="34" charset="0"/>
              </a:rPr>
              <a:t>, V. 2006. </a:t>
            </a:r>
          </a:p>
          <a:p>
            <a:pPr>
              <a:spcAft>
                <a:spcPts val="600"/>
              </a:spcAft>
            </a:pPr>
            <a:r>
              <a:rPr lang="en-CA" sz="1800" dirty="0">
                <a:latin typeface="Segoe UI" panose="020B0502040204020203" pitchFamily="34" charset="0"/>
                <a:cs typeface="Segoe UI" panose="020B0502040204020203" pitchFamily="34" charset="0"/>
              </a:rPr>
              <a:t>Byram 1959</a:t>
            </a:r>
          </a:p>
          <a:p>
            <a:pPr>
              <a:spcAft>
                <a:spcPts val="600"/>
              </a:spcAft>
            </a:pPr>
            <a:r>
              <a:rPr lang="en-CA" sz="1800" dirty="0">
                <a:latin typeface="Segoe UI" panose="020B0502040204020203" pitchFamily="34" charset="0"/>
                <a:cs typeface="Segoe UI" panose="020B0502040204020203" pitchFamily="34" charset="0"/>
              </a:rPr>
              <a:t>Cruz, M. G. 2003-2005</a:t>
            </a:r>
          </a:p>
          <a:p>
            <a:pPr>
              <a:spcAft>
                <a:spcPts val="600"/>
              </a:spcAft>
            </a:pPr>
            <a:r>
              <a:rPr lang="en-CA" sz="1800" dirty="0">
                <a:latin typeface="Segoe UI" panose="020B0502040204020203" pitchFamily="34" charset="0"/>
                <a:cs typeface="Segoe UI" panose="020B0502040204020203" pitchFamily="34" charset="0"/>
              </a:rPr>
              <a:t>Perrakis 2020, 2023</a:t>
            </a:r>
          </a:p>
          <a:p>
            <a:pPr>
              <a:spcAft>
                <a:spcPts val="600"/>
              </a:spcAft>
            </a:pPr>
            <a:r>
              <a:rPr lang="en-CA" sz="1800" dirty="0">
                <a:latin typeface="Segoe UI" panose="020B0502040204020203" pitchFamily="34" charset="0"/>
                <a:cs typeface="Segoe UI" panose="020B0502040204020203" pitchFamily="34" charset="0"/>
              </a:rPr>
              <a:t>Van Wanger 1968, 1977, 1993</a:t>
            </a:r>
          </a:p>
          <a:p>
            <a:pPr>
              <a:spcAft>
                <a:spcPts val="600"/>
              </a:spcAft>
            </a:pPr>
            <a:r>
              <a:rPr lang="en-CA" sz="1800" dirty="0">
                <a:latin typeface="Segoe UI" panose="020B0502040204020203" pitchFamily="34" charset="0"/>
                <a:cs typeface="Segoe UI" panose="020B0502040204020203" pitchFamily="34" charset="0"/>
              </a:rPr>
              <a:t>Scott &amp; Reinhardt 2001</a:t>
            </a:r>
          </a:p>
          <a:p>
            <a:pPr>
              <a:spcAft>
                <a:spcPts val="600"/>
              </a:spcAft>
            </a:pPr>
            <a:r>
              <a:rPr lang="en-CA" sz="1800" dirty="0">
                <a:latin typeface="Segoe UI" panose="020B0502040204020203" pitchFamily="34" charset="0"/>
                <a:cs typeface="Segoe UI" panose="020B0502040204020203" pitchFamily="34" charset="0"/>
              </a:rPr>
              <a:t>Stocks 1987</a:t>
            </a:r>
          </a:p>
          <a:p>
            <a:pPr>
              <a:spcAft>
                <a:spcPts val="600"/>
              </a:spcAft>
            </a:pPr>
            <a:r>
              <a:rPr lang="en-CA" sz="1800" dirty="0">
                <a:latin typeface="Segoe UI" panose="020B0502040204020203" pitchFamily="34" charset="0"/>
                <a:cs typeface="Segoe UI" panose="020B0502040204020203" pitchFamily="34" charset="0"/>
              </a:rPr>
              <a:t>FCFDG 1992</a:t>
            </a:r>
          </a:p>
          <a:p>
            <a:pPr>
              <a:spcAft>
                <a:spcPts val="600"/>
              </a:spcAft>
            </a:pPr>
            <a:endParaRPr lang="en-CA" sz="1800" dirty="0">
              <a:latin typeface="Segoe UI" panose="020B0502040204020203" pitchFamily="34" charset="0"/>
              <a:cs typeface="Segoe UI" panose="020B0502040204020203" pitchFamily="34" charset="0"/>
            </a:endParaRPr>
          </a:p>
          <a:p>
            <a:pPr>
              <a:spcAft>
                <a:spcPts val="600"/>
              </a:spcAft>
            </a:pPr>
            <a:endParaRPr lang="en-CA" sz="1800" dirty="0">
              <a:latin typeface="Segoe UI" panose="020B0502040204020203" pitchFamily="34" charset="0"/>
              <a:cs typeface="Segoe UI" panose="020B0502040204020203" pitchFamily="34" charset="0"/>
            </a:endParaRPr>
          </a:p>
          <a:p>
            <a:pPr marL="914400" lvl="1" indent="-457200" eaLnBrk="0" hangingPunct="0">
              <a:buFont typeface="Arial" panose="020B0604020202020204" pitchFamily="34" charset="0"/>
              <a:buChar char="•"/>
            </a:pPr>
            <a:endParaRPr lang="en-CA" sz="1800" dirty="0">
              <a:latin typeface="Segoe UI" panose="020B0502040204020203" pitchFamily="34" charset="0"/>
              <a:cs typeface="Segoe UI" panose="020B0502040204020203" pitchFamily="34" charset="0"/>
            </a:endParaRPr>
          </a:p>
          <a:p>
            <a:pPr marL="914400" lvl="1" indent="-457200" eaLnBrk="0" hangingPunct="0">
              <a:buFont typeface="Arial" panose="020B0604020202020204" pitchFamily="34" charset="0"/>
              <a:buChar char="•"/>
            </a:pPr>
            <a:endParaRPr lang="en-US" sz="18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4112555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6403" name="Rectangle 16402">
            <a:extLst>
              <a:ext uri="{FF2B5EF4-FFF2-40B4-BE49-F238E27FC236}">
                <a16:creationId xmlns:a16="http://schemas.microsoft.com/office/drawing/2014/main" id="{5E39003D-C295-438B-92E5-BA8AB22F1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404" name="Rectangle 16403">
            <a:extLst>
              <a:ext uri="{FF2B5EF4-FFF2-40B4-BE49-F238E27FC236}">
                <a16:creationId xmlns:a16="http://schemas.microsoft.com/office/drawing/2014/main" id="{C1351349-D8A6-43B2-82BD-D2B00AC91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1515" y="633619"/>
            <a:ext cx="4520912"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close up of a plant&#10;&#10;Description automatically generated">
            <a:extLst>
              <a:ext uri="{FF2B5EF4-FFF2-40B4-BE49-F238E27FC236}">
                <a16:creationId xmlns:a16="http://schemas.microsoft.com/office/drawing/2014/main" id="{93C87FAF-3F96-7B42-2091-24AAB0445B2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8153" r="1" b="1"/>
          <a:stretch/>
        </p:blipFill>
        <p:spPr>
          <a:xfrm rot="5400000">
            <a:off x="-443485" y="1488964"/>
            <a:ext cx="5495544" cy="3785616"/>
          </a:xfrm>
          <a:prstGeom prst="rect">
            <a:avLst/>
          </a:prstGeom>
        </p:spPr>
      </p:pic>
      <p:pic>
        <p:nvPicPr>
          <p:cNvPr id="4" name="Picture 3" descr="A close up of plants&#10;&#10;Description automatically generated">
            <a:extLst>
              <a:ext uri="{FF2B5EF4-FFF2-40B4-BE49-F238E27FC236}">
                <a16:creationId xmlns:a16="http://schemas.microsoft.com/office/drawing/2014/main" id="{D89888F7-B87A-C124-F92D-D1F1021C5B29}"/>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10913" r="-2" b="13310"/>
          <a:stretch/>
        </p:blipFill>
        <p:spPr>
          <a:xfrm>
            <a:off x="4363804" y="633619"/>
            <a:ext cx="2651760" cy="2679192"/>
          </a:xfrm>
          <a:prstGeom prst="rect">
            <a:avLst/>
          </a:prstGeom>
        </p:spPr>
      </p:pic>
      <p:sp>
        <p:nvSpPr>
          <p:cNvPr id="16405" name="Rectangle 16404">
            <a:extLst>
              <a:ext uri="{FF2B5EF4-FFF2-40B4-BE49-F238E27FC236}">
                <a16:creationId xmlns:a16="http://schemas.microsoft.com/office/drawing/2014/main" id="{49CAD0BD-370C-42DD-938F-4C24027CF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7506"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406" name="Rectangle 16405">
            <a:extLst>
              <a:ext uri="{FF2B5EF4-FFF2-40B4-BE49-F238E27FC236}">
                <a16:creationId xmlns:a16="http://schemas.microsoft.com/office/drawing/2014/main" id="{E2E536EC-D776-4DBA-ABA7-CCC72D7FC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9397" y="2185416"/>
            <a:ext cx="3666744"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descr="A forest with many trees&#10;&#10;Description automatically generated">
            <a:extLst>
              <a:ext uri="{FF2B5EF4-FFF2-40B4-BE49-F238E27FC236}">
                <a16:creationId xmlns:a16="http://schemas.microsoft.com/office/drawing/2014/main" id="{BE156FDC-D317-64EF-A56B-C3C201F39AAA}"/>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569" r="22653" b="-2"/>
          <a:stretch/>
        </p:blipFill>
        <p:spPr>
          <a:xfrm rot="5400000">
            <a:off x="4350088" y="3464068"/>
            <a:ext cx="2679192" cy="2651760"/>
          </a:xfrm>
          <a:prstGeom prst="rect">
            <a:avLst/>
          </a:prstGeom>
        </p:spPr>
      </p:pic>
      <p:sp>
        <p:nvSpPr>
          <p:cNvPr id="16385" name="Rectangle 1026"/>
          <p:cNvSpPr>
            <a:spLocks noChangeArrowheads="1"/>
          </p:cNvSpPr>
          <p:nvPr/>
        </p:nvSpPr>
        <p:spPr bwMode="auto">
          <a:xfrm>
            <a:off x="7082800" y="633620"/>
            <a:ext cx="4817847" cy="5753734"/>
          </a:xfrm>
          <a:prstGeom prst="rect">
            <a:avLst/>
          </a:prstGeom>
        </p:spPr>
        <p:txBody>
          <a:bodyPr vert="horz" lIns="91440" tIns="45720" rIns="91440" bIns="45720" rtlCol="0">
            <a:normAutofit lnSpcReduction="10000"/>
          </a:bodyPr>
          <a:lstStyle/>
          <a:p>
            <a:pPr marL="228600">
              <a:lnSpc>
                <a:spcPct val="90000"/>
              </a:lnSpc>
              <a:spcAft>
                <a:spcPts val="600"/>
              </a:spcAft>
            </a:pPr>
            <a:r>
              <a:rPr lang="en-US" sz="2200" b="1" dirty="0">
                <a:latin typeface="Segoe UI" panose="020B0502040204020203" pitchFamily="34" charset="0"/>
                <a:cs typeface="Segoe UI" panose="020B0502040204020203" pitchFamily="34" charset="0"/>
              </a:rPr>
              <a:t>Litter moisture Content Models: FFMC, MC</a:t>
            </a:r>
            <a:r>
              <a:rPr lang="en-US" sz="2200" b="1" baseline="-25000" dirty="0">
                <a:latin typeface="Segoe UI" panose="020B0502040204020203" pitchFamily="34" charset="0"/>
                <a:cs typeface="Segoe UI" panose="020B0502040204020203" pitchFamily="34" charset="0"/>
              </a:rPr>
              <a:t>SA</a:t>
            </a:r>
          </a:p>
          <a:p>
            <a:pPr marL="457200" indent="-228600">
              <a:lnSpc>
                <a:spcPct val="90000"/>
              </a:lnSpc>
              <a:spcAft>
                <a:spcPts val="600"/>
              </a:spcAft>
              <a:buFont typeface="Arial" panose="020B0604020202020204" pitchFamily="34" charset="0"/>
              <a:buChar char="•"/>
            </a:pPr>
            <a:endParaRPr lang="en-US" sz="2000" u="sng" dirty="0">
              <a:latin typeface="Segoe UI" panose="020B0502040204020203" pitchFamily="34" charset="0"/>
              <a:cs typeface="Segoe UI" panose="020B0502040204020203" pitchFamily="34" charset="0"/>
            </a:endParaRPr>
          </a:p>
          <a:p>
            <a:pPr marL="457200" indent="-228600">
              <a:lnSpc>
                <a:spcPct val="90000"/>
              </a:lnSpc>
              <a:spcAft>
                <a:spcPts val="600"/>
              </a:spcAft>
              <a:buFont typeface="Arial" panose="020B0604020202020204" pitchFamily="34" charset="0"/>
              <a:buChar char="•"/>
            </a:pPr>
            <a:r>
              <a:rPr lang="en-US" sz="2000" dirty="0">
                <a:latin typeface="Segoe UI" panose="020B0502040204020203" pitchFamily="34" charset="0"/>
                <a:cs typeface="Segoe UI" panose="020B0502040204020203" pitchFamily="34" charset="0"/>
              </a:rPr>
              <a:t>Moisture content (mc or MC) of dead litter (needles, bark flakes, fine wood) critical for fire behaviour</a:t>
            </a:r>
          </a:p>
          <a:p>
            <a:pPr marL="457200" indent="-228600">
              <a:lnSpc>
                <a:spcPct val="90000"/>
              </a:lnSpc>
              <a:spcAft>
                <a:spcPts val="600"/>
              </a:spcAft>
              <a:buFont typeface="Arial" panose="020B0604020202020204" pitchFamily="34" charset="0"/>
              <a:buChar char="•"/>
            </a:pPr>
            <a:r>
              <a:rPr lang="en-US" sz="2000" dirty="0">
                <a:latin typeface="Segoe UI" panose="020B0502040204020203" pitchFamily="34" charset="0"/>
                <a:cs typeface="Segoe UI" panose="020B0502040204020203" pitchFamily="34" charset="0"/>
              </a:rPr>
              <a:t>In FBP, estimated using weather alone: FFMC</a:t>
            </a:r>
          </a:p>
          <a:p>
            <a:pPr marL="914400" lvl="1" indent="-228600">
              <a:lnSpc>
                <a:spcPct val="90000"/>
              </a:lnSpc>
              <a:spcAft>
                <a:spcPts val="600"/>
              </a:spcAft>
              <a:buFont typeface="Arial" panose="020B0604020202020204" pitchFamily="34" charset="0"/>
              <a:buChar char="•"/>
            </a:pPr>
            <a:r>
              <a:rPr lang="en-US" sz="2000" dirty="0">
                <a:latin typeface="Segoe UI" panose="020B0502040204020203" pitchFamily="34" charset="0"/>
                <a:cs typeface="Segoe UI" panose="020B0502040204020203" pitchFamily="34" charset="0"/>
              </a:rPr>
              <a:t>Based on ‘Generalized pine forest’ </a:t>
            </a:r>
          </a:p>
          <a:p>
            <a:pPr marL="914400" lvl="1" indent="-228600">
              <a:lnSpc>
                <a:spcPct val="90000"/>
              </a:lnSpc>
              <a:spcAft>
                <a:spcPts val="600"/>
              </a:spcAft>
              <a:buFont typeface="Arial" panose="020B0604020202020204" pitchFamily="34" charset="0"/>
              <a:buChar char="•"/>
            </a:pPr>
            <a:r>
              <a:rPr lang="en-US" sz="2000" dirty="0">
                <a:latin typeface="Segoe UI" panose="020B0502040204020203" pitchFamily="34" charset="0"/>
                <a:cs typeface="Segoe UI" panose="020B0502040204020203" pitchFamily="34" charset="0"/>
              </a:rPr>
              <a:t>Not sensitive to species or structure</a:t>
            </a:r>
          </a:p>
          <a:p>
            <a:pPr marL="1371600" lvl="2" indent="-228600">
              <a:lnSpc>
                <a:spcPct val="90000"/>
              </a:lnSpc>
              <a:spcAft>
                <a:spcPts val="600"/>
              </a:spcAft>
              <a:buFont typeface="Arial" panose="020B0604020202020204" pitchFamily="34" charset="0"/>
              <a:buChar char="•"/>
            </a:pPr>
            <a:r>
              <a:rPr lang="en-US" sz="2000" dirty="0">
                <a:latin typeface="Segoe UI" panose="020B0502040204020203" pitchFamily="34" charset="0"/>
                <a:cs typeface="Segoe UI" panose="020B0502040204020203" pitchFamily="34" charset="0"/>
              </a:rPr>
              <a:t>Same for pine, spruce, balsam, aspen, hemlock, oak, tamarack, redcedar/white-cedar, etc. </a:t>
            </a:r>
          </a:p>
          <a:p>
            <a:pPr marL="1371600" lvl="2" indent="-228600">
              <a:lnSpc>
                <a:spcPct val="90000"/>
              </a:lnSpc>
              <a:spcAft>
                <a:spcPts val="600"/>
              </a:spcAft>
              <a:buFont typeface="Arial" panose="020B0604020202020204" pitchFamily="34" charset="0"/>
              <a:buChar char="•"/>
            </a:pPr>
            <a:r>
              <a:rPr lang="en-US" sz="2000" dirty="0">
                <a:latin typeface="Segoe UI" panose="020B0502040204020203" pitchFamily="34" charset="0"/>
                <a:cs typeface="Segoe UI" panose="020B0502040204020203" pitchFamily="34" charset="0"/>
              </a:rPr>
              <a:t>No curing factor for understory herbaceous</a:t>
            </a:r>
          </a:p>
          <a:p>
            <a:pPr marL="914400" lvl="1" indent="-228600">
              <a:lnSpc>
                <a:spcPct val="90000"/>
              </a:lnSpc>
              <a:spcAft>
                <a:spcPts val="600"/>
              </a:spcAft>
              <a:buFont typeface="Arial" panose="020B0604020202020204" pitchFamily="34" charset="0"/>
              <a:buChar char="•"/>
            </a:pPr>
            <a:r>
              <a:rPr lang="en-US" sz="2000" dirty="0">
                <a:latin typeface="Segoe UI" panose="020B0502040204020203" pitchFamily="34" charset="0"/>
                <a:cs typeface="Segoe UI" panose="020B0502040204020203" pitchFamily="34" charset="0"/>
              </a:rPr>
              <a:t>Addressed in FBP ROS and SFC functions by fitting to FFMC (ISI)</a:t>
            </a:r>
          </a:p>
          <a:p>
            <a:pPr marL="457200" indent="-228600">
              <a:lnSpc>
                <a:spcPct val="90000"/>
              </a:lnSpc>
              <a:spcAft>
                <a:spcPts val="600"/>
              </a:spcAft>
              <a:buFont typeface="Arial" panose="020B0604020202020204" pitchFamily="34" charset="0"/>
              <a:buChar char="•"/>
            </a:pPr>
            <a:endParaRPr lang="en-US" sz="2000" dirty="0">
              <a:latin typeface="Segoe UI" panose="020B0502040204020203" pitchFamily="34" charset="0"/>
              <a:cs typeface="Segoe UI" panose="020B0502040204020203" pitchFamily="34" charset="0"/>
            </a:endParaRPr>
          </a:p>
        </p:txBody>
      </p:sp>
      <p:sp>
        <p:nvSpPr>
          <p:cNvPr id="16386" name="Rectangle 1027"/>
          <p:cNvSpPr>
            <a:spLocks noChangeArrowheads="1"/>
          </p:cNvSpPr>
          <p:nvPr/>
        </p:nvSpPr>
        <p:spPr bwMode="auto">
          <a:xfrm>
            <a:off x="1524000" y="4262438"/>
            <a:ext cx="9144000" cy="692497"/>
          </a:xfrm>
          <a:prstGeom prst="rect">
            <a:avLst/>
          </a:prstGeom>
          <a:noFill/>
          <a:ln w="9525">
            <a:noFill/>
            <a:miter lim="800000"/>
            <a:headEnd/>
            <a:tailEnd/>
          </a:ln>
        </p:spPr>
        <p:txBody>
          <a:bodyPr>
            <a:spAutoFit/>
          </a:bodyPr>
          <a:lstStyle/>
          <a:p>
            <a:pPr>
              <a:spcAft>
                <a:spcPts val="600"/>
              </a:spcAft>
            </a:pPr>
            <a:endParaRPr lang="en-US" sz="1000">
              <a:cs typeface="Times New Roman" pitchFamily="18" charset="0"/>
            </a:endParaRPr>
          </a:p>
          <a:p>
            <a:pPr eaLnBrk="0" hangingPunct="0">
              <a:spcAft>
                <a:spcPts val="600"/>
              </a:spcAft>
            </a:pPr>
            <a:endParaRPr lang="en-US"/>
          </a:p>
        </p:txBody>
      </p:sp>
    </p:spTree>
    <p:extLst>
      <p:ext uri="{BB962C8B-B14F-4D97-AF65-F5344CB8AC3E}">
        <p14:creationId xmlns:p14="http://schemas.microsoft.com/office/powerpoint/2010/main" val="16119038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6398" name="Rectangle 16397">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400"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85" name="Rectangle 1026"/>
          <p:cNvSpPr>
            <a:spLocks noChangeArrowheads="1"/>
          </p:cNvSpPr>
          <p:nvPr/>
        </p:nvSpPr>
        <p:spPr bwMode="auto">
          <a:xfrm>
            <a:off x="5541263" y="457200"/>
            <a:ext cx="6349702" cy="3966882"/>
          </a:xfrm>
          <a:prstGeom prst="rect">
            <a:avLst/>
          </a:prstGeom>
        </p:spPr>
        <p:txBody>
          <a:bodyPr vert="horz" lIns="91440" tIns="45720" rIns="91440" bIns="45720" rtlCol="0" anchor="ctr">
            <a:normAutofit/>
          </a:bodyPr>
          <a:lstStyle/>
          <a:p>
            <a:pPr marL="685800" lvl="1">
              <a:lnSpc>
                <a:spcPct val="90000"/>
              </a:lnSpc>
              <a:spcAft>
                <a:spcPts val="600"/>
              </a:spcAft>
            </a:pPr>
            <a:r>
              <a:rPr lang="en-US" b="1" dirty="0">
                <a:latin typeface="+mn-lt"/>
              </a:rPr>
              <a:t>Stand-adjusted moisture content (MC</a:t>
            </a:r>
            <a:r>
              <a:rPr lang="en-US" b="1" baseline="-25000" dirty="0">
                <a:latin typeface="+mn-lt"/>
              </a:rPr>
              <a:t>SA</a:t>
            </a:r>
            <a:r>
              <a:rPr lang="en-US" b="1" dirty="0">
                <a:latin typeface="+mn-lt"/>
              </a:rPr>
              <a:t>) - Wotton and Beverly (2007) </a:t>
            </a:r>
          </a:p>
          <a:p>
            <a:pPr marL="914400" lvl="1" indent="-228600">
              <a:lnSpc>
                <a:spcPct val="90000"/>
              </a:lnSpc>
              <a:spcAft>
                <a:spcPts val="600"/>
              </a:spcAft>
              <a:buFont typeface="Arial" panose="020B0604020202020204" pitchFamily="34" charset="0"/>
              <a:buChar char="•"/>
            </a:pPr>
            <a:r>
              <a:rPr lang="en-US" sz="1800" dirty="0">
                <a:latin typeface="+mn-lt"/>
              </a:rPr>
              <a:t>Incorporate stand variables into dead fuel MC</a:t>
            </a:r>
          </a:p>
          <a:p>
            <a:pPr marL="914400" lvl="1" indent="-228600">
              <a:lnSpc>
                <a:spcPct val="90000"/>
              </a:lnSpc>
              <a:spcAft>
                <a:spcPts val="600"/>
              </a:spcAft>
              <a:buFont typeface="Arial" panose="020B0604020202020204" pitchFamily="34" charset="0"/>
              <a:buChar char="•"/>
            </a:pPr>
            <a:r>
              <a:rPr lang="en-US" sz="1800" dirty="0">
                <a:latin typeface="+mn-lt"/>
              </a:rPr>
              <a:t>Calculated via adjustments to base FFMC: stand type, characteristics, condition</a:t>
            </a:r>
          </a:p>
          <a:p>
            <a:pPr marL="914400" lvl="1" indent="-228600">
              <a:lnSpc>
                <a:spcPct val="90000"/>
              </a:lnSpc>
              <a:spcAft>
                <a:spcPts val="600"/>
              </a:spcAft>
              <a:buFont typeface="Arial" panose="020B0604020202020204" pitchFamily="34" charset="0"/>
              <a:buChar char="•"/>
            </a:pPr>
            <a:r>
              <a:rPr lang="en-US" sz="1800" dirty="0">
                <a:latin typeface="+mn-lt"/>
              </a:rPr>
              <a:t>Statistical analysis of historic test fire data: 1939-1961, FFMC&gt; 75, n=6853; median measured MC of 16% </a:t>
            </a:r>
          </a:p>
          <a:p>
            <a:pPr marL="914400" lvl="1" indent="-228600">
              <a:lnSpc>
                <a:spcPct val="90000"/>
              </a:lnSpc>
              <a:spcAft>
                <a:spcPts val="600"/>
              </a:spcAft>
              <a:buFont typeface="Arial" panose="020B0604020202020204" pitchFamily="34" charset="0"/>
              <a:buChar char="•"/>
            </a:pPr>
            <a:r>
              <a:rPr lang="en-US" sz="1800" dirty="0">
                <a:latin typeface="+mn-lt"/>
              </a:rPr>
              <a:t>Final model:</a:t>
            </a:r>
          </a:p>
          <a:p>
            <a:pPr marL="1371600" lvl="2" indent="-228600">
              <a:lnSpc>
                <a:spcPct val="90000"/>
              </a:lnSpc>
              <a:spcAft>
                <a:spcPts val="600"/>
              </a:spcAft>
              <a:buFont typeface="Arial" panose="020B0604020202020204" pitchFamily="34" charset="0"/>
              <a:buChar char="•"/>
            </a:pPr>
            <a:r>
              <a:rPr lang="en-US" sz="1800" dirty="0">
                <a:latin typeface="+mn-lt"/>
              </a:rPr>
              <a:t>mc ~ FFMC, DMC, stand type (cat.), density (cat.), season (cat.)</a:t>
            </a:r>
          </a:p>
          <a:p>
            <a:pPr marL="1371600" lvl="2" indent="-228600">
              <a:lnSpc>
                <a:spcPct val="90000"/>
              </a:lnSpc>
              <a:spcAft>
                <a:spcPts val="600"/>
              </a:spcAft>
              <a:buFont typeface="Arial" panose="020B0604020202020204" pitchFamily="34" charset="0"/>
              <a:buChar char="•"/>
            </a:pPr>
            <a:r>
              <a:rPr lang="en-US" sz="1800" dirty="0">
                <a:latin typeface="+mn-lt"/>
              </a:rPr>
              <a:t>Stand categories decrease in skill above FFMC 93</a:t>
            </a:r>
          </a:p>
          <a:p>
            <a:pPr marL="1371600" lvl="2" indent="-228600">
              <a:lnSpc>
                <a:spcPct val="90000"/>
              </a:lnSpc>
              <a:spcAft>
                <a:spcPts val="600"/>
              </a:spcAft>
              <a:buFont typeface="Arial" panose="020B0604020202020204" pitchFamily="34" charset="0"/>
              <a:buChar char="•"/>
            </a:pPr>
            <a:r>
              <a:rPr lang="en-US" sz="1800" dirty="0">
                <a:latin typeface="+mn-lt"/>
              </a:rPr>
              <a:t>MC</a:t>
            </a:r>
            <a:r>
              <a:rPr lang="en-US" sz="1800" baseline="-25000" dirty="0">
                <a:latin typeface="+mn-lt"/>
              </a:rPr>
              <a:t>SA</a:t>
            </a:r>
            <a:r>
              <a:rPr lang="en-US" sz="1800" dirty="0">
                <a:latin typeface="+mn-lt"/>
              </a:rPr>
              <a:t>:</a:t>
            </a:r>
          </a:p>
        </p:txBody>
      </p:sp>
      <p:pic>
        <p:nvPicPr>
          <p:cNvPr id="3" name="Picture 2">
            <a:extLst>
              <a:ext uri="{FF2B5EF4-FFF2-40B4-BE49-F238E27FC236}">
                <a16:creationId xmlns:a16="http://schemas.microsoft.com/office/drawing/2014/main" id="{FB882AEB-EB53-5A24-A86B-E5502B1BD1F6}"/>
              </a:ext>
            </a:extLst>
          </p:cNvPr>
          <p:cNvPicPr>
            <a:picLocks noChangeAspect="1"/>
          </p:cNvPicPr>
          <p:nvPr/>
        </p:nvPicPr>
        <p:blipFill>
          <a:blip r:embed="rId3"/>
          <a:stretch>
            <a:fillRect/>
          </a:stretch>
        </p:blipFill>
        <p:spPr>
          <a:xfrm>
            <a:off x="105980" y="2569464"/>
            <a:ext cx="5770009" cy="3966882"/>
          </a:xfrm>
          <a:prstGeom prst="rect">
            <a:avLst/>
          </a:prstGeom>
        </p:spPr>
      </p:pic>
      <p:pic>
        <p:nvPicPr>
          <p:cNvPr id="2" name="Picture 1"/>
          <p:cNvPicPr>
            <a:picLocks noChangeAspect="1"/>
          </p:cNvPicPr>
          <p:nvPr/>
        </p:nvPicPr>
        <p:blipFill>
          <a:blip r:embed="rId4"/>
          <a:stretch>
            <a:fillRect/>
          </a:stretch>
        </p:blipFill>
        <p:spPr>
          <a:xfrm>
            <a:off x="6254496" y="4692262"/>
            <a:ext cx="5468112" cy="1531071"/>
          </a:xfrm>
          <a:prstGeom prst="rect">
            <a:avLst/>
          </a:prstGeom>
        </p:spPr>
      </p:pic>
      <p:sp>
        <p:nvSpPr>
          <p:cNvPr id="16386" name="Rectangle 1027"/>
          <p:cNvSpPr>
            <a:spLocks noChangeArrowheads="1"/>
          </p:cNvSpPr>
          <p:nvPr/>
        </p:nvSpPr>
        <p:spPr bwMode="auto">
          <a:xfrm>
            <a:off x="1524000" y="4262438"/>
            <a:ext cx="9144000" cy="692497"/>
          </a:xfrm>
          <a:prstGeom prst="rect">
            <a:avLst/>
          </a:prstGeom>
          <a:noFill/>
          <a:ln w="9525">
            <a:noFill/>
            <a:miter lim="800000"/>
            <a:headEnd/>
            <a:tailEnd/>
          </a:ln>
        </p:spPr>
        <p:txBody>
          <a:bodyPr>
            <a:spAutoFit/>
          </a:bodyPr>
          <a:lstStyle/>
          <a:p>
            <a:pPr>
              <a:spcAft>
                <a:spcPts val="600"/>
              </a:spcAft>
            </a:pPr>
            <a:endParaRPr lang="en-US" sz="1000">
              <a:cs typeface="Times New Roman" pitchFamily="18" charset="0"/>
            </a:endParaRPr>
          </a:p>
          <a:p>
            <a:pPr eaLnBrk="0" hangingPunct="0">
              <a:spcAft>
                <a:spcPts val="600"/>
              </a:spcAft>
            </a:pPr>
            <a:endParaRPr lang="en-US"/>
          </a:p>
        </p:txBody>
      </p:sp>
    </p:spTree>
    <p:extLst>
      <p:ext uri="{BB962C8B-B14F-4D97-AF65-F5344CB8AC3E}">
        <p14:creationId xmlns:p14="http://schemas.microsoft.com/office/powerpoint/2010/main" val="6477629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18646"/>
          </a:xfrm>
        </p:spPr>
        <p:txBody>
          <a:bodyPr>
            <a:normAutofit fontScale="90000"/>
          </a:bodyPr>
          <a:lstStyle/>
          <a:p>
            <a:r>
              <a:rPr lang="en-CA" sz="3200" dirty="0">
                <a:latin typeface="Segoe UI" panose="020B0502040204020203" pitchFamily="34" charset="0"/>
                <a:cs typeface="Segoe UI" panose="020B0502040204020203" pitchFamily="34" charset="0"/>
              </a:rPr>
              <a:t>CFO: Dataset</a:t>
            </a:r>
          </a:p>
        </p:txBody>
      </p:sp>
      <p:pic>
        <p:nvPicPr>
          <p:cNvPr id="5" name="Picture 4">
            <a:extLst>
              <a:ext uri="{FF2B5EF4-FFF2-40B4-BE49-F238E27FC236}">
                <a16:creationId xmlns:a16="http://schemas.microsoft.com/office/drawing/2014/main" id="{CD0CA1DF-035B-1F67-B122-D97CE9C4EA8C}"/>
              </a:ext>
            </a:extLst>
          </p:cNvPr>
          <p:cNvPicPr>
            <a:picLocks noChangeAspect="1"/>
          </p:cNvPicPr>
          <p:nvPr/>
        </p:nvPicPr>
        <p:blipFill>
          <a:blip r:embed="rId3"/>
          <a:stretch>
            <a:fillRect/>
          </a:stretch>
        </p:blipFill>
        <p:spPr>
          <a:xfrm>
            <a:off x="0" y="1126383"/>
            <a:ext cx="12192000" cy="4605234"/>
          </a:xfrm>
          <a:prstGeom prst="rect">
            <a:avLst/>
          </a:prstGeom>
        </p:spPr>
      </p:pic>
    </p:spTree>
    <p:extLst>
      <p:ext uri="{BB962C8B-B14F-4D97-AF65-F5344CB8AC3E}">
        <p14:creationId xmlns:p14="http://schemas.microsoft.com/office/powerpoint/2010/main" val="3530715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18646"/>
          </a:xfrm>
        </p:spPr>
        <p:txBody>
          <a:bodyPr>
            <a:normAutofit fontScale="90000"/>
          </a:bodyPr>
          <a:lstStyle/>
          <a:p>
            <a:r>
              <a:rPr lang="en-CA" sz="3200" dirty="0">
                <a:latin typeface="Segoe UI" panose="020B0502040204020203" pitchFamily="34" charset="0"/>
                <a:cs typeface="Segoe UI" panose="020B0502040204020203" pitchFamily="34" charset="0"/>
              </a:rPr>
              <a:t>CFO: Dataset</a:t>
            </a:r>
          </a:p>
        </p:txBody>
      </p:sp>
      <p:pic>
        <p:nvPicPr>
          <p:cNvPr id="4" name="Picture 3">
            <a:extLst>
              <a:ext uri="{FF2B5EF4-FFF2-40B4-BE49-F238E27FC236}">
                <a16:creationId xmlns:a16="http://schemas.microsoft.com/office/drawing/2014/main" id="{BDA79EB7-892F-7F04-CB33-FBCF893791AF}"/>
              </a:ext>
            </a:extLst>
          </p:cNvPr>
          <p:cNvPicPr>
            <a:picLocks noChangeAspect="1"/>
          </p:cNvPicPr>
          <p:nvPr/>
        </p:nvPicPr>
        <p:blipFill rotWithShape="1">
          <a:blip r:embed="rId3"/>
          <a:srcRect b="5069"/>
          <a:stretch/>
        </p:blipFill>
        <p:spPr>
          <a:xfrm>
            <a:off x="0" y="985145"/>
            <a:ext cx="12192000" cy="1193280"/>
          </a:xfrm>
          <a:prstGeom prst="rect">
            <a:avLst/>
          </a:prstGeom>
        </p:spPr>
      </p:pic>
      <p:pic>
        <p:nvPicPr>
          <p:cNvPr id="7" name="Picture 6">
            <a:extLst>
              <a:ext uri="{FF2B5EF4-FFF2-40B4-BE49-F238E27FC236}">
                <a16:creationId xmlns:a16="http://schemas.microsoft.com/office/drawing/2014/main" id="{20ED01AE-407E-0D64-8BA3-E7DE768BCA34}"/>
              </a:ext>
            </a:extLst>
          </p:cNvPr>
          <p:cNvPicPr>
            <a:picLocks noChangeAspect="1"/>
          </p:cNvPicPr>
          <p:nvPr/>
        </p:nvPicPr>
        <p:blipFill>
          <a:blip r:embed="rId4"/>
          <a:stretch>
            <a:fillRect/>
          </a:stretch>
        </p:blipFill>
        <p:spPr>
          <a:xfrm>
            <a:off x="0" y="2228369"/>
            <a:ext cx="12192000" cy="3896900"/>
          </a:xfrm>
          <a:prstGeom prst="rect">
            <a:avLst/>
          </a:prstGeom>
        </p:spPr>
      </p:pic>
    </p:spTree>
    <p:extLst>
      <p:ext uri="{BB962C8B-B14F-4D97-AF65-F5344CB8AC3E}">
        <p14:creationId xmlns:p14="http://schemas.microsoft.com/office/powerpoint/2010/main" val="1232584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2">
            <a:extLst>
              <a:ext uri="{FF2B5EF4-FFF2-40B4-BE49-F238E27FC236}">
                <a16:creationId xmlns:a16="http://schemas.microsoft.com/office/drawing/2014/main" id="{E37464FA-F31C-DA18-74CC-59F84DC50DDA}"/>
              </a:ext>
            </a:extLst>
          </p:cNvPr>
          <p:cNvSpPr txBox="1">
            <a:spLocks noChangeArrowheads="1"/>
          </p:cNvSpPr>
          <p:nvPr/>
        </p:nvSpPr>
        <p:spPr bwMode="auto">
          <a:xfrm>
            <a:off x="134470" y="163286"/>
            <a:ext cx="80906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400" u="sng" dirty="0">
                <a:latin typeface="Segoe UI" panose="020B0502040204020203" pitchFamily="34" charset="0"/>
                <a:cs typeface="Segoe UI" panose="020B0502040204020203" pitchFamily="34" charset="0"/>
              </a:rPr>
              <a:t>Background: Canadian Forest Fire Danger Rating System (CFFDRS) &amp; Fire Behaviour Prediction (FBP) sub-System:</a:t>
            </a:r>
            <a:endParaRPr lang="en-US" altLang="en-US" sz="4000" b="1" u="sng" dirty="0">
              <a:latin typeface="Segoe UI" panose="020B0502040204020203" pitchFamily="34" charset="0"/>
              <a:cs typeface="Segoe UI" panose="020B0502040204020203" pitchFamily="34" charset="0"/>
            </a:endParaRPr>
          </a:p>
          <a:p>
            <a:pPr algn="ctr" eaLnBrk="1" hangingPunct="1">
              <a:spcBef>
                <a:spcPct val="0"/>
              </a:spcBef>
              <a:buFontTx/>
              <a:buNone/>
            </a:pPr>
            <a:r>
              <a:rPr lang="en-US" altLang="en-US" sz="2400" dirty="0">
                <a:latin typeface="Segoe UI" panose="020B0502040204020203" pitchFamily="34" charset="0"/>
                <a:cs typeface="Segoe UI" panose="020B0502040204020203" pitchFamily="34" charset="0"/>
              </a:rPr>
              <a:t>Semi-empirical system based on fuel types</a:t>
            </a:r>
          </a:p>
        </p:txBody>
      </p:sp>
      <p:pic>
        <p:nvPicPr>
          <p:cNvPr id="5" name="Picture 4">
            <a:extLst>
              <a:ext uri="{FF2B5EF4-FFF2-40B4-BE49-F238E27FC236}">
                <a16:creationId xmlns:a16="http://schemas.microsoft.com/office/drawing/2014/main" id="{EB14D142-3C11-444A-DF0E-B8506E1DF68A}"/>
              </a:ext>
            </a:extLst>
          </p:cNvPr>
          <p:cNvPicPr>
            <a:picLocks noChangeAspect="1"/>
          </p:cNvPicPr>
          <p:nvPr/>
        </p:nvPicPr>
        <p:blipFill rotWithShape="1">
          <a:blip r:embed="rId3"/>
          <a:srcRect t="50000"/>
          <a:stretch/>
        </p:blipFill>
        <p:spPr>
          <a:xfrm>
            <a:off x="8446435" y="184251"/>
            <a:ext cx="3449730" cy="3397317"/>
          </a:xfrm>
          <a:prstGeom prst="rect">
            <a:avLst/>
          </a:prstGeom>
          <a:ln>
            <a:solidFill>
              <a:schemeClr val="tx1"/>
            </a:solidFill>
          </a:ln>
        </p:spPr>
      </p:pic>
      <p:pic>
        <p:nvPicPr>
          <p:cNvPr id="8" name="Picture 7">
            <a:extLst>
              <a:ext uri="{FF2B5EF4-FFF2-40B4-BE49-F238E27FC236}">
                <a16:creationId xmlns:a16="http://schemas.microsoft.com/office/drawing/2014/main" id="{8428D179-8B80-42F2-20C8-9FC0D1C31178}"/>
              </a:ext>
            </a:extLst>
          </p:cNvPr>
          <p:cNvPicPr>
            <a:picLocks noChangeAspect="1"/>
          </p:cNvPicPr>
          <p:nvPr/>
        </p:nvPicPr>
        <p:blipFill>
          <a:blip r:embed="rId4"/>
          <a:stretch>
            <a:fillRect/>
          </a:stretch>
        </p:blipFill>
        <p:spPr>
          <a:xfrm>
            <a:off x="4976030" y="1435496"/>
            <a:ext cx="2967468" cy="2916304"/>
          </a:xfrm>
          <a:prstGeom prst="rect">
            <a:avLst/>
          </a:prstGeom>
          <a:ln>
            <a:solidFill>
              <a:schemeClr val="tx1"/>
            </a:solidFill>
          </a:ln>
        </p:spPr>
      </p:pic>
      <p:sp>
        <p:nvSpPr>
          <p:cNvPr id="10" name="Text Box 2">
            <a:extLst>
              <a:ext uri="{FF2B5EF4-FFF2-40B4-BE49-F238E27FC236}">
                <a16:creationId xmlns:a16="http://schemas.microsoft.com/office/drawing/2014/main" id="{0E4608BD-5774-EE21-3D3D-F56F075AC8A9}"/>
              </a:ext>
            </a:extLst>
          </p:cNvPr>
          <p:cNvSpPr txBox="1">
            <a:spLocks noChangeArrowheads="1"/>
          </p:cNvSpPr>
          <p:nvPr/>
        </p:nvSpPr>
        <p:spPr bwMode="auto">
          <a:xfrm>
            <a:off x="295834" y="1480757"/>
            <a:ext cx="4507201" cy="44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0"/>
              </a:spcBef>
              <a:buFontTx/>
              <a:buNone/>
            </a:pPr>
            <a:r>
              <a:rPr lang="en-CA" altLang="en-US" sz="2000" b="1" dirty="0">
                <a:latin typeface="Segoe UI" panose="020B0502040204020203" pitchFamily="34" charset="0"/>
                <a:cs typeface="Segoe UI" panose="020B0502040204020203" pitchFamily="34" charset="0"/>
              </a:rPr>
              <a:t>Fire Weather Index System: </a:t>
            </a:r>
          </a:p>
          <a:p>
            <a:pPr eaLnBrk="1" hangingPunct="1">
              <a:spcBef>
                <a:spcPct val="0"/>
              </a:spcBef>
              <a:buFontTx/>
              <a:buNone/>
            </a:pPr>
            <a:r>
              <a:rPr lang="en-CA" altLang="en-US" sz="2000" dirty="0">
                <a:latin typeface="Segoe UI" panose="020B0502040204020203" pitchFamily="34" charset="0"/>
                <a:cs typeface="Segoe UI" panose="020B0502040204020203" pitchFamily="34" charset="0"/>
              </a:rPr>
              <a:t>- Fire danger, fuel moisture calibrated to conifer litter beds</a:t>
            </a:r>
          </a:p>
          <a:p>
            <a:pPr eaLnBrk="1" hangingPunct="1">
              <a:spcBef>
                <a:spcPct val="0"/>
              </a:spcBef>
              <a:buFontTx/>
              <a:buNone/>
            </a:pPr>
            <a:endParaRPr lang="en-CA" altLang="en-US" sz="2000" dirty="0">
              <a:latin typeface="Segoe UI" panose="020B0502040204020203" pitchFamily="34" charset="0"/>
              <a:cs typeface="Segoe UI" panose="020B0502040204020203" pitchFamily="34" charset="0"/>
            </a:endParaRPr>
          </a:p>
          <a:p>
            <a:pPr eaLnBrk="1" hangingPunct="1">
              <a:spcBef>
                <a:spcPct val="0"/>
              </a:spcBef>
              <a:buFontTx/>
              <a:buNone/>
            </a:pPr>
            <a:r>
              <a:rPr lang="en-CA" altLang="en-US" sz="2000" b="1" dirty="0">
                <a:latin typeface="Segoe UI" panose="020B0502040204020203" pitchFamily="34" charset="0"/>
                <a:cs typeface="Segoe UI" panose="020B0502040204020203" pitchFamily="34" charset="0"/>
              </a:rPr>
              <a:t>FBP System:</a:t>
            </a:r>
          </a:p>
          <a:p>
            <a:pPr eaLnBrk="1" hangingPunct="1">
              <a:spcBef>
                <a:spcPct val="0"/>
              </a:spcBef>
              <a:buFontTx/>
              <a:buNone/>
            </a:pPr>
            <a:r>
              <a:rPr lang="en-CA" altLang="en-US" sz="2000" dirty="0">
                <a:latin typeface="Segoe UI" panose="020B0502040204020203" pitchFamily="34" charset="0"/>
                <a:cs typeface="Segoe UI" panose="020B0502040204020203" pitchFamily="34" charset="0"/>
              </a:rPr>
              <a:t>- Fire behaviour outputs predicted from FWI inputs and fuel type (FT)</a:t>
            </a:r>
          </a:p>
          <a:p>
            <a:pPr eaLnBrk="1" hangingPunct="1">
              <a:spcBef>
                <a:spcPct val="0"/>
              </a:spcBef>
              <a:buFontTx/>
              <a:buNone/>
            </a:pPr>
            <a:r>
              <a:rPr lang="en-CA" altLang="en-US" sz="2000" dirty="0">
                <a:latin typeface="Segoe UI" panose="020B0502040204020203" pitchFamily="34" charset="0"/>
                <a:cs typeface="Segoe UI" panose="020B0502040204020203" pitchFamily="34" charset="0"/>
              </a:rPr>
              <a:t>- </a:t>
            </a:r>
            <a:r>
              <a:rPr lang="en-CA" altLang="en-US" sz="2000" u="sng" dirty="0">
                <a:latin typeface="Segoe UI" panose="020B0502040204020203" pitchFamily="34" charset="0"/>
                <a:cs typeface="Segoe UI" panose="020B0502040204020203" pitchFamily="34" charset="0"/>
              </a:rPr>
              <a:t>7 FTs for conifer stands</a:t>
            </a:r>
          </a:p>
          <a:p>
            <a:pPr eaLnBrk="1" hangingPunct="1">
              <a:spcBef>
                <a:spcPct val="0"/>
              </a:spcBef>
              <a:buFontTx/>
              <a:buNone/>
            </a:pPr>
            <a:r>
              <a:rPr lang="en-CA" altLang="en-US" sz="2000" dirty="0">
                <a:latin typeface="Segoe UI" panose="020B0502040204020203" pitchFamily="34" charset="0"/>
                <a:cs typeface="Segoe UI" panose="020B0502040204020203" pitchFamily="34" charset="0"/>
              </a:rPr>
              <a:t>- Empirical functions for surf. fuel consumption (SFC), ROS</a:t>
            </a:r>
          </a:p>
          <a:p>
            <a:pPr eaLnBrk="1" hangingPunct="1">
              <a:spcBef>
                <a:spcPct val="0"/>
              </a:spcBef>
              <a:buNone/>
            </a:pPr>
            <a:r>
              <a:rPr lang="en-CA" altLang="en-US" sz="2000" dirty="0">
                <a:latin typeface="Segoe UI" panose="020B0502040204020203" pitchFamily="34" charset="0"/>
                <a:cs typeface="Segoe UI" panose="020B0502040204020203" pitchFamily="34" charset="0"/>
              </a:rPr>
              <a:t>- Conifer models encompass surface to crown fire behaviour </a:t>
            </a:r>
          </a:p>
          <a:p>
            <a:pPr eaLnBrk="1" hangingPunct="1">
              <a:spcBef>
                <a:spcPct val="0"/>
              </a:spcBef>
              <a:buNone/>
            </a:pPr>
            <a:r>
              <a:rPr lang="en-CA" altLang="en-US" sz="2000" dirty="0">
                <a:latin typeface="Segoe UI" panose="020B0502040204020203" pitchFamily="34" charset="0"/>
                <a:cs typeface="Segoe UI" panose="020B0502040204020203" pitchFamily="34" charset="0"/>
              </a:rPr>
              <a:t>- Used operationally across Canada since 1990s</a:t>
            </a:r>
          </a:p>
        </p:txBody>
      </p:sp>
      <p:pic>
        <p:nvPicPr>
          <p:cNvPr id="3" name="Picture 5" descr="fbpguide">
            <a:extLst>
              <a:ext uri="{FF2B5EF4-FFF2-40B4-BE49-F238E27FC236}">
                <a16:creationId xmlns:a16="http://schemas.microsoft.com/office/drawing/2014/main" id="{0F91E9D9-8BE9-E4FA-6F04-E69DB821561A}"/>
              </a:ext>
            </a:extLst>
          </p:cNvPr>
          <p:cNvPicPr>
            <a:picLocks noChangeAspect="1" noChangeArrowheads="1"/>
          </p:cNvPicPr>
          <p:nvPr/>
        </p:nvPicPr>
        <p:blipFill>
          <a:blip r:embed="rId5" cstate="print"/>
          <a:srcRect/>
          <a:stretch>
            <a:fillRect/>
          </a:stretch>
        </p:blipFill>
        <p:spPr bwMode="auto">
          <a:xfrm rot="375617">
            <a:off x="9884917" y="3837751"/>
            <a:ext cx="2053957" cy="2819538"/>
          </a:xfrm>
          <a:prstGeom prst="rect">
            <a:avLst/>
          </a:prstGeom>
          <a:noFill/>
          <a:ln w="3175">
            <a:solidFill>
              <a:srgbClr val="000000"/>
            </a:solidFill>
            <a:miter lim="800000"/>
            <a:headEnd/>
            <a:tailEnd/>
          </a:ln>
        </p:spPr>
      </p:pic>
      <p:pic>
        <p:nvPicPr>
          <p:cNvPr id="4" name="Picture 3">
            <a:extLst>
              <a:ext uri="{FF2B5EF4-FFF2-40B4-BE49-F238E27FC236}">
                <a16:creationId xmlns:a16="http://schemas.microsoft.com/office/drawing/2014/main" id="{BF91F49D-4652-90D6-7864-DA773B5D0058}"/>
              </a:ext>
            </a:extLst>
          </p:cNvPr>
          <p:cNvPicPr>
            <a:picLocks noChangeAspect="1"/>
          </p:cNvPicPr>
          <p:nvPr/>
        </p:nvPicPr>
        <p:blipFill rotWithShape="1">
          <a:blip r:embed="rId6"/>
          <a:srcRect l="68764" t="28450" r="5820" b="10476"/>
          <a:stretch/>
        </p:blipFill>
        <p:spPr>
          <a:xfrm>
            <a:off x="7605159" y="4438921"/>
            <a:ext cx="3306736" cy="2234828"/>
          </a:xfrm>
          <a:prstGeom prst="rect">
            <a:avLst/>
          </a:prstGeom>
          <a:ln w="19050">
            <a:solidFill>
              <a:schemeClr val="tx1"/>
            </a:solidFill>
          </a:ln>
        </p:spPr>
      </p:pic>
      <p:pic>
        <p:nvPicPr>
          <p:cNvPr id="6" name="Picture 5">
            <a:extLst>
              <a:ext uri="{FF2B5EF4-FFF2-40B4-BE49-F238E27FC236}">
                <a16:creationId xmlns:a16="http://schemas.microsoft.com/office/drawing/2014/main" id="{5947ED79-3AEF-3DEE-31D2-6F3D3322647B}"/>
              </a:ext>
            </a:extLst>
          </p:cNvPr>
          <p:cNvPicPr>
            <a:picLocks noChangeAspect="1"/>
          </p:cNvPicPr>
          <p:nvPr/>
        </p:nvPicPr>
        <p:blipFill rotWithShape="1">
          <a:blip r:embed="rId7"/>
          <a:srcRect l="50000" t="13137" b="3726"/>
          <a:stretch/>
        </p:blipFill>
        <p:spPr>
          <a:xfrm>
            <a:off x="6324600" y="4603101"/>
            <a:ext cx="3811806" cy="2116368"/>
          </a:xfrm>
          <a:prstGeom prst="rect">
            <a:avLst/>
          </a:prstGeom>
          <a:ln w="19050">
            <a:solidFill>
              <a:schemeClr val="tx1"/>
            </a:solidFill>
          </a:ln>
        </p:spPr>
      </p:pic>
      <p:pic>
        <p:nvPicPr>
          <p:cNvPr id="7" name="Picture 6">
            <a:extLst>
              <a:ext uri="{FF2B5EF4-FFF2-40B4-BE49-F238E27FC236}">
                <a16:creationId xmlns:a16="http://schemas.microsoft.com/office/drawing/2014/main" id="{B3F5362C-051F-ECB3-C3BC-236AF6A52809}"/>
              </a:ext>
            </a:extLst>
          </p:cNvPr>
          <p:cNvPicPr>
            <a:picLocks noChangeAspect="1"/>
          </p:cNvPicPr>
          <p:nvPr/>
        </p:nvPicPr>
        <p:blipFill rotWithShape="1">
          <a:blip r:embed="rId8"/>
          <a:srcRect l="50000" b="3922"/>
          <a:stretch/>
        </p:blipFill>
        <p:spPr>
          <a:xfrm>
            <a:off x="4803036" y="4674982"/>
            <a:ext cx="3916000" cy="2116368"/>
          </a:xfrm>
          <a:prstGeom prst="rect">
            <a:avLst/>
          </a:prstGeom>
          <a:ln w="19050">
            <a:solidFill>
              <a:schemeClr val="tx1"/>
            </a:solidFill>
          </a:ln>
        </p:spPr>
      </p:pic>
    </p:spTree>
    <p:extLst>
      <p:ext uri="{BB962C8B-B14F-4D97-AF65-F5344CB8AC3E}">
        <p14:creationId xmlns:p14="http://schemas.microsoft.com/office/powerpoint/2010/main" val="1281355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0928F54-ECC4-5B7C-AFF5-6795A920E575}"/>
              </a:ext>
            </a:extLst>
          </p:cNvPr>
          <p:cNvPicPr>
            <a:picLocks noChangeAspect="1"/>
          </p:cNvPicPr>
          <p:nvPr/>
        </p:nvPicPr>
        <p:blipFill>
          <a:blip r:embed="rId3"/>
          <a:stretch>
            <a:fillRect/>
          </a:stretch>
        </p:blipFill>
        <p:spPr>
          <a:xfrm>
            <a:off x="3859307" y="190500"/>
            <a:ext cx="7648575" cy="6667500"/>
          </a:xfrm>
          <a:prstGeom prst="rect">
            <a:avLst/>
          </a:prstGeom>
        </p:spPr>
      </p:pic>
      <p:sp>
        <p:nvSpPr>
          <p:cNvPr id="16385" name="Rectangle 1026"/>
          <p:cNvSpPr>
            <a:spLocks noChangeArrowheads="1"/>
          </p:cNvSpPr>
          <p:nvPr/>
        </p:nvSpPr>
        <p:spPr bwMode="auto">
          <a:xfrm>
            <a:off x="814567" y="227198"/>
            <a:ext cx="2466517" cy="830997"/>
          </a:xfrm>
          <a:prstGeom prst="rect">
            <a:avLst/>
          </a:prstGeom>
          <a:noFill/>
          <a:ln w="9525">
            <a:noFill/>
            <a:miter lim="800000"/>
            <a:headEnd/>
            <a:tailEnd/>
          </a:ln>
        </p:spPr>
        <p:txBody>
          <a:bodyPr wrap="square" lIns="0" rIns="0">
            <a:spAutoFit/>
          </a:bodyPr>
          <a:lstStyle/>
          <a:p>
            <a:pPr marL="457200" indent="-457200" algn="ctr" eaLnBrk="0" hangingPunct="0"/>
            <a:r>
              <a:rPr lang="en-US" dirty="0">
                <a:latin typeface="Segoe UI" panose="020B0502040204020203" pitchFamily="34" charset="0"/>
                <a:cs typeface="Segoe UI" panose="020B0502040204020203" pitchFamily="34" charset="0"/>
              </a:rPr>
              <a:t>Results: Model 11</a:t>
            </a:r>
          </a:p>
          <a:p>
            <a:pPr lvl="1" eaLnBrk="0" hangingPunct="0"/>
            <a:endParaRPr lang="en-US" dirty="0">
              <a:latin typeface="Segoe UI" panose="020B0502040204020203" pitchFamily="34" charset="0"/>
              <a:cs typeface="Segoe UI" panose="020B0502040204020203" pitchFamily="34" charset="0"/>
            </a:endParaRPr>
          </a:p>
        </p:txBody>
      </p:sp>
      <p:sp>
        <p:nvSpPr>
          <p:cNvPr id="16386" name="Rectangle 1027"/>
          <p:cNvSpPr>
            <a:spLocks noChangeArrowheads="1"/>
          </p:cNvSpPr>
          <p:nvPr/>
        </p:nvSpPr>
        <p:spPr bwMode="auto">
          <a:xfrm>
            <a:off x="1524000" y="4262438"/>
            <a:ext cx="9144000" cy="609600"/>
          </a:xfrm>
          <a:prstGeom prst="rect">
            <a:avLst/>
          </a:prstGeom>
          <a:noFill/>
          <a:ln w="9525">
            <a:noFill/>
            <a:miter lim="800000"/>
            <a:headEnd/>
            <a:tailEnd/>
          </a:ln>
        </p:spPr>
        <p:txBody>
          <a:bodyPr>
            <a:spAutoFit/>
          </a:bodyPr>
          <a:lstStyle/>
          <a:p>
            <a:endParaRPr lang="en-US" sz="1000">
              <a:cs typeface="Times New Roman" pitchFamily="18" charset="0"/>
            </a:endParaRPr>
          </a:p>
          <a:p>
            <a:pPr eaLnBrk="0" hangingPunct="0"/>
            <a:endParaRPr lang="en-US"/>
          </a:p>
        </p:txBody>
      </p:sp>
      <p:sp>
        <p:nvSpPr>
          <p:cNvPr id="7" name="Rectangle 1027"/>
          <p:cNvSpPr>
            <a:spLocks noChangeArrowheads="1"/>
          </p:cNvSpPr>
          <p:nvPr/>
        </p:nvSpPr>
        <p:spPr bwMode="auto">
          <a:xfrm>
            <a:off x="360382" y="1256734"/>
            <a:ext cx="3566160" cy="2677656"/>
          </a:xfrm>
          <a:prstGeom prst="rect">
            <a:avLst/>
          </a:prstGeom>
          <a:noFill/>
          <a:ln w="9525">
            <a:noFill/>
            <a:miter lim="800000"/>
            <a:headEnd/>
            <a:tailEnd/>
          </a:ln>
        </p:spPr>
        <p:txBody>
          <a:bodyPr wrap="square">
            <a:spAutoFit/>
          </a:bodyPr>
          <a:lstStyle/>
          <a:p>
            <a:pPr eaLnBrk="0" hangingPunct="0"/>
            <a:r>
              <a:rPr lang="en-US" u="sng" dirty="0"/>
              <a:t>CFI Model 11:</a:t>
            </a:r>
            <a:r>
              <a:rPr lang="en-US" dirty="0"/>
              <a:t> </a:t>
            </a:r>
          </a:p>
          <a:p>
            <a:pPr eaLnBrk="0" hangingPunct="0"/>
            <a:r>
              <a:rPr lang="en-US" dirty="0"/>
              <a:t>113 experimental fire obs. (</a:t>
            </a:r>
            <a:r>
              <a:rPr lang="en-US" dirty="0" err="1"/>
              <a:t>ws</a:t>
            </a:r>
            <a:r>
              <a:rPr lang="en-US" dirty="0"/>
              <a:t>, FSG, SFC, mc), with P=0.5 isolines at indicated mc levels (6-15 %; calculated at 1.5 kg/m</a:t>
            </a:r>
            <a:r>
              <a:rPr lang="en-US" baseline="30000" dirty="0"/>
              <a:t>2</a:t>
            </a:r>
            <a:r>
              <a:rPr lang="en-US" dirty="0"/>
              <a:t> SFC). </a:t>
            </a:r>
          </a:p>
        </p:txBody>
      </p:sp>
    </p:spTree>
    <p:extLst>
      <p:ext uri="{BB962C8B-B14F-4D97-AF65-F5344CB8AC3E}">
        <p14:creationId xmlns:p14="http://schemas.microsoft.com/office/powerpoint/2010/main" val="40246294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7" name="Picture 16"/>
          <p:cNvPicPr>
            <a:picLocks noChangeAspect="1"/>
          </p:cNvPicPr>
          <p:nvPr/>
        </p:nvPicPr>
        <p:blipFill rotWithShape="1">
          <a:blip r:embed="rId3">
            <a:clrChange>
              <a:clrFrom>
                <a:srgbClr val="F7F7F7"/>
              </a:clrFrom>
              <a:clrTo>
                <a:srgbClr val="F7F7F7">
                  <a:alpha val="0"/>
                </a:srgbClr>
              </a:clrTo>
            </a:clrChange>
            <a:extLst>
              <a:ext uri="{BEBA8EAE-BF5A-486C-A8C5-ECC9F3942E4B}">
                <a14:imgProps xmlns:a14="http://schemas.microsoft.com/office/drawing/2010/main">
                  <a14:imgLayer r:embed="rId4">
                    <a14:imgEffect>
                      <a14:artisticCutout/>
                    </a14:imgEffect>
                  </a14:imgLayer>
                </a14:imgProps>
              </a:ext>
              <a:ext uri="{28A0092B-C50C-407E-A947-70E740481C1C}">
                <a14:useLocalDpi xmlns:a14="http://schemas.microsoft.com/office/drawing/2010/main" val="0"/>
              </a:ext>
            </a:extLst>
          </a:blip>
          <a:srcRect l="21105"/>
          <a:stretch/>
        </p:blipFill>
        <p:spPr>
          <a:xfrm>
            <a:off x="3372633" y="-243853"/>
            <a:ext cx="4402115" cy="6936341"/>
          </a:xfrm>
          <a:prstGeom prst="rect">
            <a:avLst/>
          </a:prstGeom>
        </p:spPr>
      </p:pic>
      <p:pic>
        <p:nvPicPr>
          <p:cNvPr id="12" name="Picture 11"/>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2595170" y="3611866"/>
            <a:ext cx="3216518" cy="2343463"/>
          </a:xfrm>
          <a:prstGeom prst="rect">
            <a:avLst/>
          </a:prstGeom>
          <a:scene3d>
            <a:camera prst="orthographicFront">
              <a:rot lat="149856" lon="19805668" rev="21559970"/>
            </a:camera>
            <a:lightRig rig="threePt" dir="t"/>
          </a:scene3d>
        </p:spPr>
      </p:pic>
      <p:pic>
        <p:nvPicPr>
          <p:cNvPr id="14" name="Picture 13"/>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t="17607" b="9000"/>
          <a:stretch/>
        </p:blipFill>
        <p:spPr>
          <a:xfrm>
            <a:off x="5090415" y="-520078"/>
            <a:ext cx="4000610" cy="6964045"/>
          </a:xfrm>
          <a:prstGeom prst="rect">
            <a:avLst/>
          </a:prstGeom>
          <a:scene3d>
            <a:camera prst="orthographicFront">
              <a:rot lat="0" lon="18899986" rev="21480000"/>
            </a:camera>
            <a:lightRig rig="threePt" dir="t"/>
          </a:scene3d>
        </p:spPr>
      </p:pic>
      <p:pic>
        <p:nvPicPr>
          <p:cNvPr id="9" name="Picture 8"/>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8889958" y="4137648"/>
            <a:ext cx="3051372" cy="2290478"/>
          </a:xfrm>
          <a:prstGeom prst="rect">
            <a:avLst/>
          </a:prstGeom>
          <a:scene3d>
            <a:camera prst="orthographicFront">
              <a:rot lat="0" lon="0" rev="21299999"/>
            </a:camera>
            <a:lightRig rig="threePt" dir="t"/>
          </a:scene3d>
        </p:spPr>
      </p:pic>
      <p:pic>
        <p:nvPicPr>
          <p:cNvPr id="19" name="Picture 18"/>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53045" y="-70762"/>
            <a:ext cx="1550512" cy="6639201"/>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10">
            <a:clrChange>
              <a:clrFrom>
                <a:srgbClr val="FFFFFF"/>
              </a:clrFrom>
              <a:clrTo>
                <a:srgbClr val="FFFFFF">
                  <a:alpha val="0"/>
                </a:srgbClr>
              </a:clrTo>
            </a:clrChange>
            <a:biLevel thresh="75000"/>
            <a:extLst>
              <a:ext uri="{BEBA8EAE-BF5A-486C-A8C5-ECC9F3942E4B}">
                <a14:imgProps xmlns:a14="http://schemas.microsoft.com/office/drawing/2010/main">
                  <a14:imgLayer r:embed="rId11">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250"/>
            <a:ext cx="1721246" cy="6395119"/>
          </a:xfrm>
          <a:prstGeom prst="rect">
            <a:avLst/>
          </a:prstGeom>
        </p:spPr>
      </p:pic>
      <p:pic>
        <p:nvPicPr>
          <p:cNvPr id="5" name="Picture 4"/>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5441231" y="3921860"/>
            <a:ext cx="2348843" cy="2125791"/>
          </a:xfrm>
          <a:prstGeom prst="rect">
            <a:avLst/>
          </a:prstGeom>
        </p:spPr>
      </p:pic>
      <p:pic>
        <p:nvPicPr>
          <p:cNvPr id="6" name="Picture 5"/>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l="15327" t="1" r="70314" b="35158"/>
          <a:stretch/>
        </p:blipFill>
        <p:spPr>
          <a:xfrm>
            <a:off x="6823286" y="4309528"/>
            <a:ext cx="1400176" cy="1884337"/>
          </a:xfrm>
          <a:prstGeom prst="rect">
            <a:avLst/>
          </a:prstGeom>
          <a:scene3d>
            <a:camera prst="orthographicFront">
              <a:rot lat="0" lon="10799999" rev="120000"/>
            </a:camera>
            <a:lightRig rig="threePt" dir="t"/>
          </a:scene3d>
        </p:spPr>
      </p:pic>
      <p:pic>
        <p:nvPicPr>
          <p:cNvPr id="20" name="Picture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477137" y="-925561"/>
            <a:ext cx="2345421" cy="6834859"/>
          </a:xfrm>
          <a:prstGeom prst="rect">
            <a:avLst/>
          </a:prstGeom>
          <a:scene3d>
            <a:camera prst="orthographicFront">
              <a:rot lat="0" lon="11699976" rev="0"/>
            </a:camera>
            <a:lightRig rig="threePt" dir="t"/>
          </a:scene3d>
        </p:spPr>
      </p:pic>
      <p:pic>
        <p:nvPicPr>
          <p:cNvPr id="28" name="Picture 27"/>
          <p:cNvPicPr>
            <a:picLocks noChangeAspect="1"/>
          </p:cNvPicPr>
          <p:nvPr/>
        </p:nvPicPr>
        <p:blipFill rotWithShape="1">
          <a:blip r:embed="rId13" cstate="print">
            <a:biLevel thresh="25000"/>
            <a:extLst>
              <a:ext uri="{BEBA8EAE-BF5A-486C-A8C5-ECC9F3942E4B}">
                <a14:imgProps xmlns:a14="http://schemas.microsoft.com/office/drawing/2010/main">
                  <a14:imgLayer r:embed="rId14">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957372" y="5330000"/>
            <a:ext cx="615324" cy="1130190"/>
          </a:xfrm>
          <a:prstGeom prst="rect">
            <a:avLst/>
          </a:prstGeom>
          <a:scene3d>
            <a:camera prst="orthographicFront">
              <a:rot lat="0" lon="0" rev="300000"/>
            </a:camera>
            <a:lightRig rig="threePt" dir="t"/>
          </a:scene3d>
        </p:spPr>
      </p:pic>
      <p:pic>
        <p:nvPicPr>
          <p:cNvPr id="4" name="Picture 3"/>
          <p:cNvPicPr>
            <a:picLocks noChangeAspect="1"/>
          </p:cNvPicPr>
          <p:nvPr/>
        </p:nvPicPr>
        <p:blipFill rotWithShape="1">
          <a:blip r:embed="rId15">
            <a:clrChange>
              <a:clrFrom>
                <a:srgbClr val="FFFFFF"/>
              </a:clrFrom>
              <a:clrTo>
                <a:srgbClr val="FFFFFF">
                  <a:alpha val="0"/>
                </a:srgbClr>
              </a:clrTo>
            </a:clrChange>
            <a:extLst>
              <a:ext uri="{28A0092B-C50C-407E-A947-70E740481C1C}">
                <a14:useLocalDpi xmlns:a14="http://schemas.microsoft.com/office/drawing/2010/main" val="0"/>
              </a:ext>
            </a:extLst>
          </a:blip>
          <a:srcRect r="52958" b="34885"/>
          <a:stretch/>
        </p:blipFill>
        <p:spPr>
          <a:xfrm>
            <a:off x="4604665" y="4634063"/>
            <a:ext cx="1969481" cy="1611926"/>
          </a:xfrm>
          <a:prstGeom prst="rect">
            <a:avLst/>
          </a:prstGeom>
        </p:spPr>
      </p:pic>
      <p:sp>
        <p:nvSpPr>
          <p:cNvPr id="36" name="Freeform 35"/>
          <p:cNvSpPr/>
          <p:nvPr/>
        </p:nvSpPr>
        <p:spPr>
          <a:xfrm>
            <a:off x="3604188" y="6249695"/>
            <a:ext cx="7200752" cy="221256"/>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139700">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1" name="Straight Connector 10"/>
          <p:cNvCxnSpPr>
            <a:cxnSpLocks/>
            <a:endCxn id="36" idx="5"/>
          </p:cNvCxnSpPr>
          <p:nvPr/>
        </p:nvCxnSpPr>
        <p:spPr>
          <a:xfrm flipH="1">
            <a:off x="4109198" y="5251696"/>
            <a:ext cx="62079" cy="119227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rapezoid 17"/>
          <p:cNvSpPr/>
          <p:nvPr/>
        </p:nvSpPr>
        <p:spPr>
          <a:xfrm>
            <a:off x="6527800" y="4750903"/>
            <a:ext cx="59270" cy="1697606"/>
          </a:xfrm>
          <a:prstGeom prst="trapezoi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Trapezoid 41"/>
          <p:cNvSpPr/>
          <p:nvPr/>
        </p:nvSpPr>
        <p:spPr>
          <a:xfrm rot="21325935">
            <a:off x="7489952" y="5976521"/>
            <a:ext cx="105520" cy="476175"/>
          </a:xfrm>
          <a:prstGeom prst="trapezoid">
            <a:avLst>
              <a:gd name="adj" fmla="val 2344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Trapezoid 42"/>
          <p:cNvSpPr/>
          <p:nvPr/>
        </p:nvSpPr>
        <p:spPr>
          <a:xfrm>
            <a:off x="9594488" y="5627316"/>
            <a:ext cx="192427" cy="775012"/>
          </a:xfrm>
          <a:prstGeom prst="trapezoid">
            <a:avLst>
              <a:gd name="adj" fmla="val 1374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44" name="Straight Connector 43"/>
          <p:cNvCxnSpPr/>
          <p:nvPr/>
        </p:nvCxnSpPr>
        <p:spPr>
          <a:xfrm flipH="1">
            <a:off x="5545928" y="5864034"/>
            <a:ext cx="13844" cy="54871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Arc 48"/>
          <p:cNvSpPr/>
          <p:nvPr/>
        </p:nvSpPr>
        <p:spPr>
          <a:xfrm flipH="1">
            <a:off x="6295547" y="5714499"/>
            <a:ext cx="961292" cy="411147"/>
          </a:xfrm>
          <a:prstGeom prst="arc">
            <a:avLst>
              <a:gd name="adj1" fmla="val 16200000"/>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cxnSp>
        <p:nvCxnSpPr>
          <p:cNvPr id="31" name="Straight Connector 30"/>
          <p:cNvCxnSpPr/>
          <p:nvPr/>
        </p:nvCxnSpPr>
        <p:spPr>
          <a:xfrm flipV="1">
            <a:off x="6763689" y="5779110"/>
            <a:ext cx="34788" cy="160809"/>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Arc 21"/>
          <p:cNvSpPr/>
          <p:nvPr/>
        </p:nvSpPr>
        <p:spPr>
          <a:xfrm rot="21377556" flipV="1">
            <a:off x="6027396" y="5427811"/>
            <a:ext cx="961292"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59" name="Trapezoid 58"/>
          <p:cNvSpPr/>
          <p:nvPr/>
        </p:nvSpPr>
        <p:spPr>
          <a:xfrm>
            <a:off x="10366618" y="6152927"/>
            <a:ext cx="327544" cy="210461"/>
          </a:xfrm>
          <a:prstGeom prst="trapezoi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0" name="Straight Connector 59"/>
          <p:cNvCxnSpPr>
            <a:cxnSpLocks/>
            <a:stCxn id="59" idx="1"/>
          </p:cNvCxnSpPr>
          <p:nvPr/>
        </p:nvCxnSpPr>
        <p:spPr>
          <a:xfrm flipV="1">
            <a:off x="10392926" y="6160288"/>
            <a:ext cx="2626" cy="9787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66" name="Arc 65"/>
          <p:cNvSpPr/>
          <p:nvPr/>
        </p:nvSpPr>
        <p:spPr>
          <a:xfrm rot="222444">
            <a:off x="9898512" y="5440443"/>
            <a:ext cx="726077"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7" name="Arc 66"/>
          <p:cNvSpPr/>
          <p:nvPr/>
        </p:nvSpPr>
        <p:spPr>
          <a:xfrm rot="222444">
            <a:off x="10323976" y="4394589"/>
            <a:ext cx="202799" cy="411147"/>
          </a:xfrm>
          <a:prstGeom prst="arc">
            <a:avLst>
              <a:gd name="adj1" fmla="val 15986423"/>
              <a:gd name="adj2" fmla="val 20852509"/>
            </a:avLst>
          </a:prstGeom>
          <a:ln w="3175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8" name="Minus 67"/>
          <p:cNvSpPr/>
          <p:nvPr/>
        </p:nvSpPr>
        <p:spPr>
          <a:xfrm>
            <a:off x="-512130" y="6393921"/>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6288AEB9-CD6E-83A7-FFFD-C1B43B0B668F}"/>
              </a:ext>
            </a:extLst>
          </p:cNvPr>
          <p:cNvSpPr txBox="1"/>
          <p:nvPr/>
        </p:nvSpPr>
        <p:spPr>
          <a:xfrm>
            <a:off x="266330" y="1313115"/>
            <a:ext cx="2784775" cy="1508105"/>
          </a:xfrm>
          <a:prstGeom prst="rect">
            <a:avLst/>
          </a:prstGeom>
          <a:noFill/>
        </p:spPr>
        <p:txBody>
          <a:bodyPr wrap="square" rtlCol="0">
            <a:spAutoFit/>
          </a:bodyPr>
          <a:lstStyle/>
          <a:p>
            <a:r>
              <a:rPr lang="en-CA" sz="2800" dirty="0">
                <a:latin typeface="Segoe UI" panose="020B0502040204020203" pitchFamily="34" charset="0"/>
                <a:cs typeface="Segoe UI" panose="020B0502040204020203" pitchFamily="34" charset="0"/>
              </a:rPr>
              <a:t>Two Strata Canopy Stands</a:t>
            </a:r>
            <a:r>
              <a:rPr lang="en-CA" sz="1800" dirty="0"/>
              <a:t> 			</a:t>
            </a:r>
          </a:p>
        </p:txBody>
      </p:sp>
    </p:spTree>
    <p:extLst>
      <p:ext uri="{BB962C8B-B14F-4D97-AF65-F5344CB8AC3E}">
        <p14:creationId xmlns:p14="http://schemas.microsoft.com/office/powerpoint/2010/main" val="12679978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7" name="Picture 16"/>
          <p:cNvPicPr>
            <a:picLocks noChangeAspect="1"/>
          </p:cNvPicPr>
          <p:nvPr/>
        </p:nvPicPr>
        <p:blipFill rotWithShape="1">
          <a:blip r:embed="rId3">
            <a:clrChange>
              <a:clrFrom>
                <a:srgbClr val="F7F7F7"/>
              </a:clrFrom>
              <a:clrTo>
                <a:srgbClr val="F7F7F7">
                  <a:alpha val="0"/>
                </a:srgbClr>
              </a:clrTo>
            </a:clrChange>
            <a:extLst>
              <a:ext uri="{BEBA8EAE-BF5A-486C-A8C5-ECC9F3942E4B}">
                <a14:imgProps xmlns:a14="http://schemas.microsoft.com/office/drawing/2010/main">
                  <a14:imgLayer r:embed="rId4">
                    <a14:imgEffect>
                      <a14:artisticCutout/>
                    </a14:imgEffect>
                  </a14:imgLayer>
                </a14:imgProps>
              </a:ext>
              <a:ext uri="{28A0092B-C50C-407E-A947-70E740481C1C}">
                <a14:useLocalDpi xmlns:a14="http://schemas.microsoft.com/office/drawing/2010/main" val="0"/>
              </a:ext>
            </a:extLst>
          </a:blip>
          <a:srcRect l="21105"/>
          <a:stretch/>
        </p:blipFill>
        <p:spPr>
          <a:xfrm>
            <a:off x="3372633" y="-243853"/>
            <a:ext cx="4402115" cy="6936341"/>
          </a:xfrm>
          <a:prstGeom prst="rect">
            <a:avLst/>
          </a:prstGeom>
        </p:spPr>
      </p:pic>
      <p:pic>
        <p:nvPicPr>
          <p:cNvPr id="12" name="Picture 11"/>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2595170" y="3611866"/>
            <a:ext cx="3216518" cy="2343463"/>
          </a:xfrm>
          <a:prstGeom prst="rect">
            <a:avLst/>
          </a:prstGeom>
          <a:scene3d>
            <a:camera prst="orthographicFront">
              <a:rot lat="149856" lon="19805668" rev="21559970"/>
            </a:camera>
            <a:lightRig rig="threePt" dir="t"/>
          </a:scene3d>
        </p:spPr>
      </p:pic>
      <p:pic>
        <p:nvPicPr>
          <p:cNvPr id="14" name="Picture 13"/>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t="17607" b="9000"/>
          <a:stretch/>
        </p:blipFill>
        <p:spPr>
          <a:xfrm>
            <a:off x="5090415" y="-520078"/>
            <a:ext cx="4000610" cy="6964045"/>
          </a:xfrm>
          <a:prstGeom prst="rect">
            <a:avLst/>
          </a:prstGeom>
          <a:scene3d>
            <a:camera prst="orthographicFront">
              <a:rot lat="0" lon="18899986" rev="21480000"/>
            </a:camera>
            <a:lightRig rig="threePt" dir="t"/>
          </a:scene3d>
        </p:spPr>
      </p:pic>
      <p:pic>
        <p:nvPicPr>
          <p:cNvPr id="9" name="Picture 8"/>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8889958" y="4137648"/>
            <a:ext cx="3051372" cy="2290478"/>
          </a:xfrm>
          <a:prstGeom prst="rect">
            <a:avLst/>
          </a:prstGeom>
          <a:scene3d>
            <a:camera prst="orthographicFront">
              <a:rot lat="0" lon="0" rev="21299999"/>
            </a:camera>
            <a:lightRig rig="threePt" dir="t"/>
          </a:scene3d>
        </p:spPr>
      </p:pic>
      <p:pic>
        <p:nvPicPr>
          <p:cNvPr id="19" name="Picture 18"/>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53045" y="-70762"/>
            <a:ext cx="1550512" cy="6639201"/>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10">
            <a:clrChange>
              <a:clrFrom>
                <a:srgbClr val="FFFFFF"/>
              </a:clrFrom>
              <a:clrTo>
                <a:srgbClr val="FFFFFF">
                  <a:alpha val="0"/>
                </a:srgbClr>
              </a:clrTo>
            </a:clrChange>
            <a:biLevel thresh="75000"/>
            <a:extLst>
              <a:ext uri="{BEBA8EAE-BF5A-486C-A8C5-ECC9F3942E4B}">
                <a14:imgProps xmlns:a14="http://schemas.microsoft.com/office/drawing/2010/main">
                  <a14:imgLayer r:embed="rId11">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250"/>
            <a:ext cx="1721246" cy="6395119"/>
          </a:xfrm>
          <a:prstGeom prst="rect">
            <a:avLst/>
          </a:prstGeom>
        </p:spPr>
      </p:pic>
      <p:pic>
        <p:nvPicPr>
          <p:cNvPr id="5" name="Picture 4"/>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5441231" y="3921860"/>
            <a:ext cx="2348843" cy="2125791"/>
          </a:xfrm>
          <a:prstGeom prst="rect">
            <a:avLst/>
          </a:prstGeom>
        </p:spPr>
      </p:pic>
      <p:pic>
        <p:nvPicPr>
          <p:cNvPr id="6" name="Picture 5"/>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l="15327" t="1" r="70314" b="35158"/>
          <a:stretch/>
        </p:blipFill>
        <p:spPr>
          <a:xfrm>
            <a:off x="6823286" y="4309528"/>
            <a:ext cx="1400176" cy="1884337"/>
          </a:xfrm>
          <a:prstGeom prst="rect">
            <a:avLst/>
          </a:prstGeom>
          <a:scene3d>
            <a:camera prst="orthographicFront">
              <a:rot lat="0" lon="10799999" rev="120000"/>
            </a:camera>
            <a:lightRig rig="threePt" dir="t"/>
          </a:scene3d>
        </p:spPr>
      </p:pic>
      <p:pic>
        <p:nvPicPr>
          <p:cNvPr id="20" name="Picture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477137" y="-925561"/>
            <a:ext cx="2345421" cy="6834859"/>
          </a:xfrm>
          <a:prstGeom prst="rect">
            <a:avLst/>
          </a:prstGeom>
          <a:scene3d>
            <a:camera prst="orthographicFront">
              <a:rot lat="0" lon="11699976" rev="0"/>
            </a:camera>
            <a:lightRig rig="threePt" dir="t"/>
          </a:scene3d>
        </p:spPr>
      </p:pic>
      <p:pic>
        <p:nvPicPr>
          <p:cNvPr id="28" name="Picture 27"/>
          <p:cNvPicPr>
            <a:picLocks noChangeAspect="1"/>
          </p:cNvPicPr>
          <p:nvPr/>
        </p:nvPicPr>
        <p:blipFill rotWithShape="1">
          <a:blip r:embed="rId13" cstate="print">
            <a:biLevel thresh="25000"/>
            <a:extLst>
              <a:ext uri="{BEBA8EAE-BF5A-486C-A8C5-ECC9F3942E4B}">
                <a14:imgProps xmlns:a14="http://schemas.microsoft.com/office/drawing/2010/main">
                  <a14:imgLayer r:embed="rId14">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957372" y="5330000"/>
            <a:ext cx="615324" cy="1130190"/>
          </a:xfrm>
          <a:prstGeom prst="rect">
            <a:avLst/>
          </a:prstGeom>
          <a:scene3d>
            <a:camera prst="orthographicFront">
              <a:rot lat="0" lon="0" rev="300000"/>
            </a:camera>
            <a:lightRig rig="threePt" dir="t"/>
          </a:scene3d>
        </p:spPr>
      </p:pic>
      <p:pic>
        <p:nvPicPr>
          <p:cNvPr id="4" name="Picture 3"/>
          <p:cNvPicPr>
            <a:picLocks noChangeAspect="1"/>
          </p:cNvPicPr>
          <p:nvPr/>
        </p:nvPicPr>
        <p:blipFill rotWithShape="1">
          <a:blip r:embed="rId15">
            <a:clrChange>
              <a:clrFrom>
                <a:srgbClr val="FFFFFF"/>
              </a:clrFrom>
              <a:clrTo>
                <a:srgbClr val="FFFFFF">
                  <a:alpha val="0"/>
                </a:srgbClr>
              </a:clrTo>
            </a:clrChange>
            <a:extLst>
              <a:ext uri="{28A0092B-C50C-407E-A947-70E740481C1C}">
                <a14:useLocalDpi xmlns:a14="http://schemas.microsoft.com/office/drawing/2010/main" val="0"/>
              </a:ext>
            </a:extLst>
          </a:blip>
          <a:srcRect r="52958" b="34885"/>
          <a:stretch/>
        </p:blipFill>
        <p:spPr>
          <a:xfrm>
            <a:off x="4604665" y="4634063"/>
            <a:ext cx="1969481" cy="1611926"/>
          </a:xfrm>
          <a:prstGeom prst="rect">
            <a:avLst/>
          </a:prstGeom>
        </p:spPr>
      </p:pic>
      <p:sp>
        <p:nvSpPr>
          <p:cNvPr id="36" name="Freeform 35"/>
          <p:cNvSpPr/>
          <p:nvPr/>
        </p:nvSpPr>
        <p:spPr>
          <a:xfrm>
            <a:off x="3604188" y="6249695"/>
            <a:ext cx="7200752" cy="221256"/>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139700">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1" name="Straight Connector 10"/>
          <p:cNvCxnSpPr>
            <a:cxnSpLocks/>
            <a:endCxn id="36" idx="5"/>
          </p:cNvCxnSpPr>
          <p:nvPr/>
        </p:nvCxnSpPr>
        <p:spPr>
          <a:xfrm flipH="1">
            <a:off x="4109198" y="5251696"/>
            <a:ext cx="62079" cy="119227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rapezoid 17"/>
          <p:cNvSpPr/>
          <p:nvPr/>
        </p:nvSpPr>
        <p:spPr>
          <a:xfrm>
            <a:off x="6527800" y="4750903"/>
            <a:ext cx="59270" cy="1697606"/>
          </a:xfrm>
          <a:prstGeom prst="trapezoi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Trapezoid 41"/>
          <p:cNvSpPr/>
          <p:nvPr/>
        </p:nvSpPr>
        <p:spPr>
          <a:xfrm rot="21325935">
            <a:off x="7489952" y="5976521"/>
            <a:ext cx="105520" cy="476175"/>
          </a:xfrm>
          <a:prstGeom prst="trapezoid">
            <a:avLst>
              <a:gd name="adj" fmla="val 2344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Trapezoid 42"/>
          <p:cNvSpPr/>
          <p:nvPr/>
        </p:nvSpPr>
        <p:spPr>
          <a:xfrm>
            <a:off x="9594488" y="5627316"/>
            <a:ext cx="192427" cy="775012"/>
          </a:xfrm>
          <a:prstGeom prst="trapezoid">
            <a:avLst>
              <a:gd name="adj" fmla="val 1374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44" name="Straight Connector 43"/>
          <p:cNvCxnSpPr/>
          <p:nvPr/>
        </p:nvCxnSpPr>
        <p:spPr>
          <a:xfrm flipH="1">
            <a:off x="5545928" y="5864034"/>
            <a:ext cx="13844" cy="54871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Arc 48"/>
          <p:cNvSpPr/>
          <p:nvPr/>
        </p:nvSpPr>
        <p:spPr>
          <a:xfrm flipH="1">
            <a:off x="6295547" y="5714499"/>
            <a:ext cx="961292" cy="411147"/>
          </a:xfrm>
          <a:prstGeom prst="arc">
            <a:avLst>
              <a:gd name="adj1" fmla="val 16200000"/>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cxnSp>
        <p:nvCxnSpPr>
          <p:cNvPr id="31" name="Straight Connector 30"/>
          <p:cNvCxnSpPr/>
          <p:nvPr/>
        </p:nvCxnSpPr>
        <p:spPr>
          <a:xfrm flipV="1">
            <a:off x="6763689" y="5779110"/>
            <a:ext cx="34788" cy="160809"/>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Arc 21"/>
          <p:cNvSpPr/>
          <p:nvPr/>
        </p:nvSpPr>
        <p:spPr>
          <a:xfrm rot="21377556" flipV="1">
            <a:off x="6027396" y="5427811"/>
            <a:ext cx="961292"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59" name="Trapezoid 58"/>
          <p:cNvSpPr/>
          <p:nvPr/>
        </p:nvSpPr>
        <p:spPr>
          <a:xfrm>
            <a:off x="10366618" y="6152927"/>
            <a:ext cx="327544" cy="210461"/>
          </a:xfrm>
          <a:prstGeom prst="trapezoi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0" name="Straight Connector 59"/>
          <p:cNvCxnSpPr>
            <a:cxnSpLocks/>
            <a:stCxn id="59" idx="1"/>
          </p:cNvCxnSpPr>
          <p:nvPr/>
        </p:nvCxnSpPr>
        <p:spPr>
          <a:xfrm flipV="1">
            <a:off x="10392926" y="6160288"/>
            <a:ext cx="2626" cy="9787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66" name="Arc 65"/>
          <p:cNvSpPr/>
          <p:nvPr/>
        </p:nvSpPr>
        <p:spPr>
          <a:xfrm rot="222444">
            <a:off x="9898512" y="5440443"/>
            <a:ext cx="726077"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7" name="Arc 66"/>
          <p:cNvSpPr/>
          <p:nvPr/>
        </p:nvSpPr>
        <p:spPr>
          <a:xfrm rot="222444">
            <a:off x="10323976" y="4394589"/>
            <a:ext cx="202799" cy="411147"/>
          </a:xfrm>
          <a:prstGeom prst="arc">
            <a:avLst>
              <a:gd name="adj1" fmla="val 15986423"/>
              <a:gd name="adj2" fmla="val 20852509"/>
            </a:avLst>
          </a:prstGeom>
          <a:ln w="3175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8" name="Minus 67"/>
          <p:cNvSpPr/>
          <p:nvPr/>
        </p:nvSpPr>
        <p:spPr>
          <a:xfrm>
            <a:off x="-512130" y="6393921"/>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Up-Down Arrow 68"/>
          <p:cNvSpPr/>
          <p:nvPr/>
        </p:nvSpPr>
        <p:spPr>
          <a:xfrm>
            <a:off x="2277073" y="5983243"/>
            <a:ext cx="108000" cy="40635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73" name="TextBox 72"/>
              <p:cNvSpPr txBox="1"/>
              <p:nvPr/>
            </p:nvSpPr>
            <p:spPr>
              <a:xfrm>
                <a:off x="2300710" y="5966287"/>
                <a:ext cx="56374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𝐵𝑆</m:t>
                              </m:r>
                            </m:sub>
                          </m:sSub>
                        </m:e>
                      </m:acc>
                    </m:oMath>
                  </m:oMathPara>
                </a14:m>
                <a:endParaRPr lang="en-CA" dirty="0"/>
              </a:p>
            </p:txBody>
          </p:sp>
        </mc:Choice>
        <mc:Fallback xmlns="">
          <p:sp>
            <p:nvSpPr>
              <p:cNvPr id="73" name="TextBox 72"/>
              <p:cNvSpPr txBox="1">
                <a:spLocks noRot="1" noChangeAspect="1" noMove="1" noResize="1" noEditPoints="1" noAdjustHandles="1" noChangeArrowheads="1" noChangeShapeType="1" noTextEdit="1"/>
              </p:cNvSpPr>
              <p:nvPr/>
            </p:nvSpPr>
            <p:spPr>
              <a:xfrm>
                <a:off x="2300710" y="5966287"/>
                <a:ext cx="563744" cy="369332"/>
              </a:xfrm>
              <a:prstGeom prst="rect">
                <a:avLst/>
              </a:prstGeom>
              <a:blipFill>
                <a:blip r:embed="rId16"/>
                <a:stretch>
                  <a:fillRect r="-3226" b="-30000"/>
                </a:stretch>
              </a:blipFill>
            </p:spPr>
            <p:txBody>
              <a:bodyPr/>
              <a:lstStyle/>
              <a:p>
                <a:r>
                  <a:rPr lang="en-CA">
                    <a:noFill/>
                  </a:rPr>
                  <a:t> </a:t>
                </a:r>
              </a:p>
            </p:txBody>
          </p:sp>
        </mc:Fallback>
      </mc:AlternateContent>
      <p:pic>
        <p:nvPicPr>
          <p:cNvPr id="2" name="Picture 4" descr="http://www.clker.com/cliparts/J/S/2/2/f/V/clean-fire-md.png">
            <a:extLst>
              <a:ext uri="{FF2B5EF4-FFF2-40B4-BE49-F238E27FC236}">
                <a16:creationId xmlns:a16="http://schemas.microsoft.com/office/drawing/2014/main" id="{98941EE8-4D55-1976-5595-1D2A607848AE}"/>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rot="2066839">
            <a:off x="3656180" y="5711967"/>
            <a:ext cx="246244" cy="75645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http://www.clker.com/cliparts/J/S/2/2/f/V/clean-fire-md.png">
            <a:extLst>
              <a:ext uri="{FF2B5EF4-FFF2-40B4-BE49-F238E27FC236}">
                <a16:creationId xmlns:a16="http://schemas.microsoft.com/office/drawing/2014/main" id="{ADA4CBFC-8B1E-9DC9-A510-B88F4106126A}"/>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rot="4074977">
            <a:off x="3452846" y="6000071"/>
            <a:ext cx="193445" cy="59425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http://www.clker.com/cliparts/J/S/2/2/f/V/clean-fire-md.png">
            <a:extLst>
              <a:ext uri="{FF2B5EF4-FFF2-40B4-BE49-F238E27FC236}">
                <a16:creationId xmlns:a16="http://schemas.microsoft.com/office/drawing/2014/main" id="{EF806D59-29C1-4CB1-67AE-3C669B259B14}"/>
              </a:ext>
            </a:extLst>
          </p:cNvPr>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rot="4781756">
            <a:off x="3203235" y="6275093"/>
            <a:ext cx="76274" cy="2343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1186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E6BFA15-E408-2AB6-F890-D15316AC8C81}"/>
              </a:ext>
            </a:extLst>
          </p:cNvPr>
          <p:cNvGrpSpPr/>
          <p:nvPr/>
        </p:nvGrpSpPr>
        <p:grpSpPr>
          <a:xfrm>
            <a:off x="-512130" y="-925561"/>
            <a:ext cx="12468903" cy="7618049"/>
            <a:chOff x="-512130" y="-925561"/>
            <a:chExt cx="12468903" cy="7618049"/>
          </a:xfrm>
        </p:grpSpPr>
        <p:pic>
          <p:nvPicPr>
            <p:cNvPr id="17" name="Picture 16"/>
            <p:cNvPicPr>
              <a:picLocks noChangeAspect="1"/>
            </p:cNvPicPr>
            <p:nvPr/>
          </p:nvPicPr>
          <p:blipFill rotWithShape="1">
            <a:blip r:embed="rId3">
              <a:clrChange>
                <a:clrFrom>
                  <a:srgbClr val="F7F7F7"/>
                </a:clrFrom>
                <a:clrTo>
                  <a:srgbClr val="F7F7F7">
                    <a:alpha val="0"/>
                  </a:srgbClr>
                </a:clrTo>
              </a:clrChange>
              <a:extLst>
                <a:ext uri="{BEBA8EAE-BF5A-486C-A8C5-ECC9F3942E4B}">
                  <a14:imgProps xmlns:a14="http://schemas.microsoft.com/office/drawing/2010/main">
                    <a14:imgLayer r:embed="rId4">
                      <a14:imgEffect>
                        <a14:artisticCutout/>
                      </a14:imgEffect>
                    </a14:imgLayer>
                  </a14:imgProps>
                </a:ext>
                <a:ext uri="{28A0092B-C50C-407E-A947-70E740481C1C}">
                  <a14:useLocalDpi xmlns:a14="http://schemas.microsoft.com/office/drawing/2010/main" val="0"/>
                </a:ext>
              </a:extLst>
            </a:blip>
            <a:srcRect l="21105"/>
            <a:stretch/>
          </p:blipFill>
          <p:spPr>
            <a:xfrm>
              <a:off x="3372633" y="-243853"/>
              <a:ext cx="4402115" cy="6936341"/>
            </a:xfrm>
            <a:prstGeom prst="rect">
              <a:avLst/>
            </a:prstGeom>
          </p:spPr>
        </p:pic>
        <p:pic>
          <p:nvPicPr>
            <p:cNvPr id="12" name="Picture 11"/>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2595170" y="3611866"/>
              <a:ext cx="3216518" cy="2343463"/>
            </a:xfrm>
            <a:prstGeom prst="rect">
              <a:avLst/>
            </a:prstGeom>
            <a:scene3d>
              <a:camera prst="orthographicFront">
                <a:rot lat="149856" lon="19805668" rev="21559970"/>
              </a:camera>
              <a:lightRig rig="threePt" dir="t"/>
            </a:scene3d>
          </p:spPr>
        </p:pic>
        <p:pic>
          <p:nvPicPr>
            <p:cNvPr id="14" name="Picture 13"/>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t="17607" b="9000"/>
            <a:stretch/>
          </p:blipFill>
          <p:spPr>
            <a:xfrm>
              <a:off x="5090415" y="-520078"/>
              <a:ext cx="4000610" cy="6964045"/>
            </a:xfrm>
            <a:prstGeom prst="rect">
              <a:avLst/>
            </a:prstGeom>
            <a:scene3d>
              <a:camera prst="orthographicFront">
                <a:rot lat="0" lon="18899986" rev="21480000"/>
              </a:camera>
              <a:lightRig rig="threePt" dir="t"/>
            </a:scene3d>
          </p:spPr>
        </p:pic>
        <p:pic>
          <p:nvPicPr>
            <p:cNvPr id="9" name="Picture 8"/>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8889958" y="4137648"/>
              <a:ext cx="3051372" cy="2290478"/>
            </a:xfrm>
            <a:prstGeom prst="rect">
              <a:avLst/>
            </a:prstGeom>
            <a:scene3d>
              <a:camera prst="orthographicFront">
                <a:rot lat="0" lon="0" rev="21299999"/>
              </a:camera>
              <a:lightRig rig="threePt" dir="t"/>
            </a:scene3d>
          </p:spPr>
        </p:pic>
        <p:pic>
          <p:nvPicPr>
            <p:cNvPr id="19" name="Picture 18"/>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53045" y="-70762"/>
              <a:ext cx="1550512" cy="6639201"/>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10">
              <a:clrChange>
                <a:clrFrom>
                  <a:srgbClr val="FFFFFF"/>
                </a:clrFrom>
                <a:clrTo>
                  <a:srgbClr val="FFFFFF">
                    <a:alpha val="0"/>
                  </a:srgbClr>
                </a:clrTo>
              </a:clrChange>
              <a:biLevel thresh="75000"/>
              <a:extLst>
                <a:ext uri="{BEBA8EAE-BF5A-486C-A8C5-ECC9F3942E4B}">
                  <a14:imgProps xmlns:a14="http://schemas.microsoft.com/office/drawing/2010/main">
                    <a14:imgLayer r:embed="rId11">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250"/>
              <a:ext cx="1721246" cy="6395119"/>
            </a:xfrm>
            <a:prstGeom prst="rect">
              <a:avLst/>
            </a:prstGeom>
          </p:spPr>
        </p:pic>
        <p:pic>
          <p:nvPicPr>
            <p:cNvPr id="5" name="Picture 4"/>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5441231" y="3921860"/>
              <a:ext cx="2348843" cy="2125791"/>
            </a:xfrm>
            <a:prstGeom prst="rect">
              <a:avLst/>
            </a:prstGeom>
          </p:spPr>
        </p:pic>
        <p:pic>
          <p:nvPicPr>
            <p:cNvPr id="6" name="Picture 5"/>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l="15327" t="1" r="70314" b="35158"/>
            <a:stretch/>
          </p:blipFill>
          <p:spPr>
            <a:xfrm>
              <a:off x="6823286" y="4309528"/>
              <a:ext cx="1400176" cy="1884337"/>
            </a:xfrm>
            <a:prstGeom prst="rect">
              <a:avLst/>
            </a:prstGeom>
            <a:scene3d>
              <a:camera prst="orthographicFront">
                <a:rot lat="0" lon="10799999" rev="120000"/>
              </a:camera>
              <a:lightRig rig="threePt" dir="t"/>
            </a:scene3d>
          </p:spPr>
        </p:pic>
        <p:pic>
          <p:nvPicPr>
            <p:cNvPr id="20" name="Picture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477137" y="-925561"/>
              <a:ext cx="2345421" cy="6834859"/>
            </a:xfrm>
            <a:prstGeom prst="rect">
              <a:avLst/>
            </a:prstGeom>
            <a:scene3d>
              <a:camera prst="orthographicFront">
                <a:rot lat="0" lon="11699976" rev="0"/>
              </a:camera>
              <a:lightRig rig="threePt" dir="t"/>
            </a:scene3d>
          </p:spPr>
        </p:pic>
        <p:pic>
          <p:nvPicPr>
            <p:cNvPr id="28" name="Picture 27"/>
            <p:cNvPicPr>
              <a:picLocks noChangeAspect="1"/>
            </p:cNvPicPr>
            <p:nvPr/>
          </p:nvPicPr>
          <p:blipFill rotWithShape="1">
            <a:blip r:embed="rId13" cstate="print">
              <a:biLevel thresh="25000"/>
              <a:extLst>
                <a:ext uri="{BEBA8EAE-BF5A-486C-A8C5-ECC9F3942E4B}">
                  <a14:imgProps xmlns:a14="http://schemas.microsoft.com/office/drawing/2010/main">
                    <a14:imgLayer r:embed="rId14">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957372" y="5330000"/>
              <a:ext cx="615324" cy="1130190"/>
            </a:xfrm>
            <a:prstGeom prst="rect">
              <a:avLst/>
            </a:prstGeom>
            <a:scene3d>
              <a:camera prst="orthographicFront">
                <a:rot lat="0" lon="0" rev="300000"/>
              </a:camera>
              <a:lightRig rig="threePt" dir="t"/>
            </a:scene3d>
          </p:spPr>
        </p:pic>
        <p:pic>
          <p:nvPicPr>
            <p:cNvPr id="4" name="Picture 3"/>
            <p:cNvPicPr>
              <a:picLocks noChangeAspect="1"/>
            </p:cNvPicPr>
            <p:nvPr/>
          </p:nvPicPr>
          <p:blipFill rotWithShape="1">
            <a:blip r:embed="rId15">
              <a:clrChange>
                <a:clrFrom>
                  <a:srgbClr val="FFFFFF"/>
                </a:clrFrom>
                <a:clrTo>
                  <a:srgbClr val="FFFFFF">
                    <a:alpha val="0"/>
                  </a:srgbClr>
                </a:clrTo>
              </a:clrChange>
              <a:extLst>
                <a:ext uri="{28A0092B-C50C-407E-A947-70E740481C1C}">
                  <a14:useLocalDpi xmlns:a14="http://schemas.microsoft.com/office/drawing/2010/main" val="0"/>
                </a:ext>
              </a:extLst>
            </a:blip>
            <a:srcRect r="52958" b="34885"/>
            <a:stretch/>
          </p:blipFill>
          <p:spPr>
            <a:xfrm>
              <a:off x="4604665" y="4634063"/>
              <a:ext cx="1969481" cy="1611926"/>
            </a:xfrm>
            <a:prstGeom prst="rect">
              <a:avLst/>
            </a:prstGeom>
          </p:spPr>
        </p:pic>
        <p:sp>
          <p:nvSpPr>
            <p:cNvPr id="36" name="Freeform 35"/>
            <p:cNvSpPr/>
            <p:nvPr/>
          </p:nvSpPr>
          <p:spPr>
            <a:xfrm>
              <a:off x="3604188" y="6249695"/>
              <a:ext cx="7200752" cy="221256"/>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139700">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1" name="Straight Connector 10"/>
            <p:cNvCxnSpPr>
              <a:cxnSpLocks/>
              <a:endCxn id="36" idx="5"/>
            </p:cNvCxnSpPr>
            <p:nvPr/>
          </p:nvCxnSpPr>
          <p:spPr>
            <a:xfrm flipH="1">
              <a:off x="4109198" y="5251696"/>
              <a:ext cx="62079" cy="119227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rapezoid 17"/>
            <p:cNvSpPr/>
            <p:nvPr/>
          </p:nvSpPr>
          <p:spPr>
            <a:xfrm>
              <a:off x="6527800" y="4750903"/>
              <a:ext cx="59270" cy="1697606"/>
            </a:xfrm>
            <a:prstGeom prst="trapezoi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Trapezoid 41"/>
            <p:cNvSpPr/>
            <p:nvPr/>
          </p:nvSpPr>
          <p:spPr>
            <a:xfrm rot="21325935">
              <a:off x="7489952" y="5976521"/>
              <a:ext cx="105520" cy="476175"/>
            </a:xfrm>
            <a:prstGeom prst="trapezoid">
              <a:avLst>
                <a:gd name="adj" fmla="val 2344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Trapezoid 42"/>
            <p:cNvSpPr/>
            <p:nvPr/>
          </p:nvSpPr>
          <p:spPr>
            <a:xfrm>
              <a:off x="9594488" y="5627316"/>
              <a:ext cx="192427" cy="775012"/>
            </a:xfrm>
            <a:prstGeom prst="trapezoid">
              <a:avLst>
                <a:gd name="adj" fmla="val 1374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44" name="Straight Connector 43"/>
            <p:cNvCxnSpPr/>
            <p:nvPr/>
          </p:nvCxnSpPr>
          <p:spPr>
            <a:xfrm flipH="1">
              <a:off x="5545928" y="5864034"/>
              <a:ext cx="13844" cy="54871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Minus 47"/>
            <p:cNvSpPr/>
            <p:nvPr/>
          </p:nvSpPr>
          <p:spPr>
            <a:xfrm>
              <a:off x="-496687" y="5937524"/>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9" name="Arc 48"/>
            <p:cNvSpPr/>
            <p:nvPr/>
          </p:nvSpPr>
          <p:spPr>
            <a:xfrm flipH="1">
              <a:off x="6295547" y="5714499"/>
              <a:ext cx="961292" cy="411147"/>
            </a:xfrm>
            <a:prstGeom prst="arc">
              <a:avLst>
                <a:gd name="adj1" fmla="val 16200000"/>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cxnSp>
          <p:nvCxnSpPr>
            <p:cNvPr id="31" name="Straight Connector 30"/>
            <p:cNvCxnSpPr/>
            <p:nvPr/>
          </p:nvCxnSpPr>
          <p:spPr>
            <a:xfrm flipV="1">
              <a:off x="6763689" y="5779110"/>
              <a:ext cx="34788" cy="160809"/>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Arc 21"/>
            <p:cNvSpPr/>
            <p:nvPr/>
          </p:nvSpPr>
          <p:spPr>
            <a:xfrm rot="21377556" flipV="1">
              <a:off x="6027396" y="5427811"/>
              <a:ext cx="961292"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59" name="Trapezoid 58"/>
            <p:cNvSpPr/>
            <p:nvPr/>
          </p:nvSpPr>
          <p:spPr>
            <a:xfrm>
              <a:off x="10366618" y="6152927"/>
              <a:ext cx="327544" cy="210461"/>
            </a:xfrm>
            <a:prstGeom prst="trapezoi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0" name="Straight Connector 59"/>
            <p:cNvCxnSpPr>
              <a:cxnSpLocks/>
              <a:stCxn id="59" idx="1"/>
            </p:cNvCxnSpPr>
            <p:nvPr/>
          </p:nvCxnSpPr>
          <p:spPr>
            <a:xfrm flipV="1">
              <a:off x="10392926" y="6160288"/>
              <a:ext cx="2626" cy="9787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66" name="Arc 65"/>
            <p:cNvSpPr/>
            <p:nvPr/>
          </p:nvSpPr>
          <p:spPr>
            <a:xfrm rot="222444">
              <a:off x="9898512" y="5440443"/>
              <a:ext cx="726077"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7" name="Arc 66"/>
            <p:cNvSpPr/>
            <p:nvPr/>
          </p:nvSpPr>
          <p:spPr>
            <a:xfrm rot="222444">
              <a:off x="10323976" y="4394589"/>
              <a:ext cx="202799" cy="411147"/>
            </a:xfrm>
            <a:prstGeom prst="arc">
              <a:avLst>
                <a:gd name="adj1" fmla="val 15986423"/>
                <a:gd name="adj2" fmla="val 20852509"/>
              </a:avLst>
            </a:prstGeom>
            <a:ln w="3175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8" name="Minus 67"/>
            <p:cNvSpPr/>
            <p:nvPr/>
          </p:nvSpPr>
          <p:spPr>
            <a:xfrm>
              <a:off x="-512130" y="6393921"/>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Up-Down Arrow 68"/>
            <p:cNvSpPr/>
            <p:nvPr/>
          </p:nvSpPr>
          <p:spPr>
            <a:xfrm>
              <a:off x="2277073" y="5983243"/>
              <a:ext cx="108000" cy="40635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73" name="TextBox 72"/>
                <p:cNvSpPr txBox="1"/>
                <p:nvPr/>
              </p:nvSpPr>
              <p:spPr>
                <a:xfrm>
                  <a:off x="2300710" y="5966287"/>
                  <a:ext cx="56374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𝐵𝑆</m:t>
                                </m:r>
                              </m:sub>
                            </m:sSub>
                          </m:e>
                        </m:acc>
                      </m:oMath>
                    </m:oMathPara>
                  </a14:m>
                  <a:endParaRPr lang="en-CA" dirty="0"/>
                </a:p>
              </p:txBody>
            </p:sp>
          </mc:Choice>
          <mc:Fallback xmlns="">
            <p:sp>
              <p:nvSpPr>
                <p:cNvPr id="73" name="TextBox 72"/>
                <p:cNvSpPr txBox="1">
                  <a:spLocks noRot="1" noChangeAspect="1" noMove="1" noResize="1" noEditPoints="1" noAdjustHandles="1" noChangeArrowheads="1" noChangeShapeType="1" noTextEdit="1"/>
                </p:cNvSpPr>
                <p:nvPr/>
              </p:nvSpPr>
              <p:spPr>
                <a:xfrm>
                  <a:off x="2300710" y="5966287"/>
                  <a:ext cx="563744" cy="369332"/>
                </a:xfrm>
                <a:prstGeom prst="rect">
                  <a:avLst/>
                </a:prstGeom>
                <a:blipFill>
                  <a:blip r:embed="rId17"/>
                  <a:stretch>
                    <a:fillRect/>
                  </a:stretch>
                </a:blipFill>
              </p:spPr>
              <p:txBody>
                <a:bodyPr/>
                <a:lstStyle/>
                <a:p>
                  <a:r>
                    <a:rPr lang="en-CA">
                      <a:noFill/>
                    </a:rPr>
                    <a:t> </a:t>
                  </a:r>
                </a:p>
              </p:txBody>
            </p:sp>
          </mc:Fallback>
        </mc:AlternateContent>
      </p:grpSp>
      <p:pic>
        <p:nvPicPr>
          <p:cNvPr id="7" name="Picture 4" descr="http://www.clker.com/cliparts/J/S/2/2/f/V/clean-fire-md.png">
            <a:extLst>
              <a:ext uri="{FF2B5EF4-FFF2-40B4-BE49-F238E27FC236}">
                <a16:creationId xmlns:a16="http://schemas.microsoft.com/office/drawing/2014/main" id="{46FF9159-5E7E-A638-725A-D0AD51AE3251}"/>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rot="2066839">
            <a:off x="3656180" y="5711967"/>
            <a:ext cx="246244" cy="75645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http://www.clker.com/cliparts/J/S/2/2/f/V/clean-fire-md.png">
            <a:extLst>
              <a:ext uri="{FF2B5EF4-FFF2-40B4-BE49-F238E27FC236}">
                <a16:creationId xmlns:a16="http://schemas.microsoft.com/office/drawing/2014/main" id="{226A2321-3343-885D-3E27-33D178E90B50}"/>
              </a:ext>
            </a:extLst>
          </p:cNvPr>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rot="4781756">
            <a:off x="3419135" y="6275093"/>
            <a:ext cx="76274" cy="23431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www.clker.com/cliparts/J/S/2/2/f/V/clean-fire-md.png">
            <a:extLst>
              <a:ext uri="{FF2B5EF4-FFF2-40B4-BE49-F238E27FC236}">
                <a16:creationId xmlns:a16="http://schemas.microsoft.com/office/drawing/2014/main" id="{E0F6433B-5B8E-E9DE-D33D-7CDE54F0CCE4}"/>
              </a:ext>
            </a:extLst>
          </p:cNvPr>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rot="1280596">
            <a:off x="3757550" y="4368852"/>
            <a:ext cx="681721" cy="2094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20474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E6BFA15-E408-2AB6-F890-D15316AC8C81}"/>
              </a:ext>
            </a:extLst>
          </p:cNvPr>
          <p:cNvGrpSpPr/>
          <p:nvPr/>
        </p:nvGrpSpPr>
        <p:grpSpPr>
          <a:xfrm>
            <a:off x="-512130" y="-925561"/>
            <a:ext cx="12468903" cy="7618049"/>
            <a:chOff x="-512130" y="-925561"/>
            <a:chExt cx="12468903" cy="7618049"/>
          </a:xfrm>
        </p:grpSpPr>
        <p:pic>
          <p:nvPicPr>
            <p:cNvPr id="17" name="Picture 16"/>
            <p:cNvPicPr>
              <a:picLocks noChangeAspect="1"/>
            </p:cNvPicPr>
            <p:nvPr/>
          </p:nvPicPr>
          <p:blipFill rotWithShape="1">
            <a:blip r:embed="rId3">
              <a:clrChange>
                <a:clrFrom>
                  <a:srgbClr val="F7F7F7"/>
                </a:clrFrom>
                <a:clrTo>
                  <a:srgbClr val="F7F7F7">
                    <a:alpha val="0"/>
                  </a:srgbClr>
                </a:clrTo>
              </a:clrChange>
              <a:extLst>
                <a:ext uri="{BEBA8EAE-BF5A-486C-A8C5-ECC9F3942E4B}">
                  <a14:imgProps xmlns:a14="http://schemas.microsoft.com/office/drawing/2010/main">
                    <a14:imgLayer r:embed="rId4">
                      <a14:imgEffect>
                        <a14:artisticCutout/>
                      </a14:imgEffect>
                    </a14:imgLayer>
                  </a14:imgProps>
                </a:ext>
                <a:ext uri="{28A0092B-C50C-407E-A947-70E740481C1C}">
                  <a14:useLocalDpi xmlns:a14="http://schemas.microsoft.com/office/drawing/2010/main" val="0"/>
                </a:ext>
              </a:extLst>
            </a:blip>
            <a:srcRect l="21105"/>
            <a:stretch/>
          </p:blipFill>
          <p:spPr>
            <a:xfrm>
              <a:off x="3372633" y="-243853"/>
              <a:ext cx="4402115" cy="6936341"/>
            </a:xfrm>
            <a:prstGeom prst="rect">
              <a:avLst/>
            </a:prstGeom>
          </p:spPr>
        </p:pic>
        <p:pic>
          <p:nvPicPr>
            <p:cNvPr id="12" name="Picture 11"/>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2595170" y="3611866"/>
              <a:ext cx="3216518" cy="2343463"/>
            </a:xfrm>
            <a:prstGeom prst="rect">
              <a:avLst/>
            </a:prstGeom>
            <a:scene3d>
              <a:camera prst="orthographicFront">
                <a:rot lat="149856" lon="19805668" rev="21559970"/>
              </a:camera>
              <a:lightRig rig="threePt" dir="t"/>
            </a:scene3d>
          </p:spPr>
        </p:pic>
        <p:pic>
          <p:nvPicPr>
            <p:cNvPr id="14" name="Picture 13"/>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t="17607" b="9000"/>
            <a:stretch/>
          </p:blipFill>
          <p:spPr>
            <a:xfrm>
              <a:off x="5090415" y="-520078"/>
              <a:ext cx="4000610" cy="6964045"/>
            </a:xfrm>
            <a:prstGeom prst="rect">
              <a:avLst/>
            </a:prstGeom>
            <a:scene3d>
              <a:camera prst="orthographicFront">
                <a:rot lat="0" lon="18899986" rev="21480000"/>
              </a:camera>
              <a:lightRig rig="threePt" dir="t"/>
            </a:scene3d>
          </p:spPr>
        </p:pic>
        <p:pic>
          <p:nvPicPr>
            <p:cNvPr id="9" name="Picture 8"/>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8889958" y="4137648"/>
              <a:ext cx="3051372" cy="2290478"/>
            </a:xfrm>
            <a:prstGeom prst="rect">
              <a:avLst/>
            </a:prstGeom>
            <a:scene3d>
              <a:camera prst="orthographicFront">
                <a:rot lat="0" lon="0" rev="21299999"/>
              </a:camera>
              <a:lightRig rig="threePt" dir="t"/>
            </a:scene3d>
          </p:spPr>
        </p:pic>
        <p:pic>
          <p:nvPicPr>
            <p:cNvPr id="19" name="Picture 18"/>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53045" y="-70762"/>
              <a:ext cx="1550512" cy="6639201"/>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10">
              <a:clrChange>
                <a:clrFrom>
                  <a:srgbClr val="FFFFFF"/>
                </a:clrFrom>
                <a:clrTo>
                  <a:srgbClr val="FFFFFF">
                    <a:alpha val="0"/>
                  </a:srgbClr>
                </a:clrTo>
              </a:clrChange>
              <a:biLevel thresh="75000"/>
              <a:extLst>
                <a:ext uri="{BEBA8EAE-BF5A-486C-A8C5-ECC9F3942E4B}">
                  <a14:imgProps xmlns:a14="http://schemas.microsoft.com/office/drawing/2010/main">
                    <a14:imgLayer r:embed="rId11">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250"/>
              <a:ext cx="1721246" cy="6395119"/>
            </a:xfrm>
            <a:prstGeom prst="rect">
              <a:avLst/>
            </a:prstGeom>
          </p:spPr>
        </p:pic>
        <p:pic>
          <p:nvPicPr>
            <p:cNvPr id="5" name="Picture 4"/>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5441231" y="3921860"/>
              <a:ext cx="2348843" cy="2125791"/>
            </a:xfrm>
            <a:prstGeom prst="rect">
              <a:avLst/>
            </a:prstGeom>
          </p:spPr>
        </p:pic>
        <p:pic>
          <p:nvPicPr>
            <p:cNvPr id="6" name="Picture 5"/>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l="15327" t="1" r="70314" b="35158"/>
            <a:stretch/>
          </p:blipFill>
          <p:spPr>
            <a:xfrm>
              <a:off x="6823286" y="4309528"/>
              <a:ext cx="1400176" cy="1884337"/>
            </a:xfrm>
            <a:prstGeom prst="rect">
              <a:avLst/>
            </a:prstGeom>
            <a:scene3d>
              <a:camera prst="orthographicFront">
                <a:rot lat="0" lon="10799999" rev="120000"/>
              </a:camera>
              <a:lightRig rig="threePt" dir="t"/>
            </a:scene3d>
          </p:spPr>
        </p:pic>
        <p:pic>
          <p:nvPicPr>
            <p:cNvPr id="20" name="Picture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477137" y="-925561"/>
              <a:ext cx="2345421" cy="6834859"/>
            </a:xfrm>
            <a:prstGeom prst="rect">
              <a:avLst/>
            </a:prstGeom>
            <a:scene3d>
              <a:camera prst="orthographicFront">
                <a:rot lat="0" lon="11699976" rev="0"/>
              </a:camera>
              <a:lightRig rig="threePt" dir="t"/>
            </a:scene3d>
          </p:spPr>
        </p:pic>
        <p:sp>
          <p:nvSpPr>
            <p:cNvPr id="46" name="Up-Down Arrow 45"/>
            <p:cNvSpPr/>
            <p:nvPr/>
          </p:nvSpPr>
          <p:spPr>
            <a:xfrm>
              <a:off x="3644565" y="3340365"/>
              <a:ext cx="108000" cy="1892918"/>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8" name="Picture 27"/>
            <p:cNvPicPr>
              <a:picLocks noChangeAspect="1"/>
            </p:cNvPicPr>
            <p:nvPr/>
          </p:nvPicPr>
          <p:blipFill rotWithShape="1">
            <a:blip r:embed="rId13" cstate="print">
              <a:biLevel thresh="25000"/>
              <a:extLst>
                <a:ext uri="{BEBA8EAE-BF5A-486C-A8C5-ECC9F3942E4B}">
                  <a14:imgProps xmlns:a14="http://schemas.microsoft.com/office/drawing/2010/main">
                    <a14:imgLayer r:embed="rId14">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957372" y="5330000"/>
              <a:ext cx="615324" cy="1130190"/>
            </a:xfrm>
            <a:prstGeom prst="rect">
              <a:avLst/>
            </a:prstGeom>
            <a:scene3d>
              <a:camera prst="orthographicFront">
                <a:rot lat="0" lon="0" rev="300000"/>
              </a:camera>
              <a:lightRig rig="threePt" dir="t"/>
            </a:scene3d>
          </p:spPr>
        </p:pic>
        <p:pic>
          <p:nvPicPr>
            <p:cNvPr id="4" name="Picture 3"/>
            <p:cNvPicPr>
              <a:picLocks noChangeAspect="1"/>
            </p:cNvPicPr>
            <p:nvPr/>
          </p:nvPicPr>
          <p:blipFill rotWithShape="1">
            <a:blip r:embed="rId15">
              <a:clrChange>
                <a:clrFrom>
                  <a:srgbClr val="FFFFFF"/>
                </a:clrFrom>
                <a:clrTo>
                  <a:srgbClr val="FFFFFF">
                    <a:alpha val="0"/>
                  </a:srgbClr>
                </a:clrTo>
              </a:clrChange>
              <a:extLst>
                <a:ext uri="{28A0092B-C50C-407E-A947-70E740481C1C}">
                  <a14:useLocalDpi xmlns:a14="http://schemas.microsoft.com/office/drawing/2010/main" val="0"/>
                </a:ext>
              </a:extLst>
            </a:blip>
            <a:srcRect r="52958" b="34885"/>
            <a:stretch/>
          </p:blipFill>
          <p:spPr>
            <a:xfrm>
              <a:off x="4604665" y="4634063"/>
              <a:ext cx="1969481" cy="1611926"/>
            </a:xfrm>
            <a:prstGeom prst="rect">
              <a:avLst/>
            </a:prstGeom>
          </p:spPr>
        </p:pic>
        <p:sp>
          <p:nvSpPr>
            <p:cNvPr id="36" name="Freeform 35"/>
            <p:cNvSpPr/>
            <p:nvPr/>
          </p:nvSpPr>
          <p:spPr>
            <a:xfrm>
              <a:off x="3604188" y="6249695"/>
              <a:ext cx="7200752" cy="221256"/>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139700">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Minus 7"/>
            <p:cNvSpPr/>
            <p:nvPr/>
          </p:nvSpPr>
          <p:spPr>
            <a:xfrm>
              <a:off x="-496687" y="3294645"/>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Minus 39"/>
            <p:cNvSpPr/>
            <p:nvPr/>
          </p:nvSpPr>
          <p:spPr>
            <a:xfrm>
              <a:off x="-496687" y="4494821"/>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1" name="Straight Connector 10"/>
            <p:cNvCxnSpPr>
              <a:endCxn id="36" idx="5"/>
            </p:cNvCxnSpPr>
            <p:nvPr/>
          </p:nvCxnSpPr>
          <p:spPr>
            <a:xfrm flipH="1">
              <a:off x="4109198" y="5251696"/>
              <a:ext cx="62079" cy="119227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rapezoid 17"/>
            <p:cNvSpPr/>
            <p:nvPr/>
          </p:nvSpPr>
          <p:spPr>
            <a:xfrm>
              <a:off x="6527800" y="4750903"/>
              <a:ext cx="59270" cy="1697606"/>
            </a:xfrm>
            <a:prstGeom prst="trapezoi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Trapezoid 41"/>
            <p:cNvSpPr/>
            <p:nvPr/>
          </p:nvSpPr>
          <p:spPr>
            <a:xfrm rot="21325935">
              <a:off x="7489952" y="5976521"/>
              <a:ext cx="105520" cy="476175"/>
            </a:xfrm>
            <a:prstGeom prst="trapezoid">
              <a:avLst>
                <a:gd name="adj" fmla="val 2344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Trapezoid 42"/>
            <p:cNvSpPr/>
            <p:nvPr/>
          </p:nvSpPr>
          <p:spPr>
            <a:xfrm>
              <a:off x="9594488" y="5627316"/>
              <a:ext cx="192427" cy="775012"/>
            </a:xfrm>
            <a:prstGeom prst="trapezoid">
              <a:avLst>
                <a:gd name="adj" fmla="val 1374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44" name="Straight Connector 43"/>
            <p:cNvCxnSpPr/>
            <p:nvPr/>
          </p:nvCxnSpPr>
          <p:spPr>
            <a:xfrm flipH="1">
              <a:off x="5545928" y="5864034"/>
              <a:ext cx="13844" cy="54871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Minus 47"/>
            <p:cNvSpPr/>
            <p:nvPr/>
          </p:nvSpPr>
          <p:spPr>
            <a:xfrm>
              <a:off x="-496687" y="5937524"/>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9" name="Arc 48"/>
            <p:cNvSpPr/>
            <p:nvPr/>
          </p:nvSpPr>
          <p:spPr>
            <a:xfrm flipH="1">
              <a:off x="6295547" y="5714499"/>
              <a:ext cx="961292" cy="411147"/>
            </a:xfrm>
            <a:prstGeom prst="arc">
              <a:avLst>
                <a:gd name="adj1" fmla="val 16200000"/>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cxnSp>
          <p:nvCxnSpPr>
            <p:cNvPr id="31" name="Straight Connector 30"/>
            <p:cNvCxnSpPr/>
            <p:nvPr/>
          </p:nvCxnSpPr>
          <p:spPr>
            <a:xfrm flipV="1">
              <a:off x="6763689" y="5779110"/>
              <a:ext cx="34788" cy="160809"/>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Arc 21"/>
            <p:cNvSpPr/>
            <p:nvPr/>
          </p:nvSpPr>
          <p:spPr>
            <a:xfrm rot="21377556" flipV="1">
              <a:off x="6027396" y="5427811"/>
              <a:ext cx="961292"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59" name="Trapezoid 58"/>
            <p:cNvSpPr/>
            <p:nvPr/>
          </p:nvSpPr>
          <p:spPr>
            <a:xfrm>
              <a:off x="10366618" y="6152927"/>
              <a:ext cx="327544" cy="210461"/>
            </a:xfrm>
            <a:prstGeom prst="trapezoi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0" name="Straight Connector 59"/>
            <p:cNvCxnSpPr>
              <a:stCxn id="59" idx="1"/>
            </p:cNvCxnSpPr>
            <p:nvPr/>
          </p:nvCxnSpPr>
          <p:spPr>
            <a:xfrm flipV="1">
              <a:off x="10392926" y="6160288"/>
              <a:ext cx="2626" cy="9787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66" name="Arc 65"/>
            <p:cNvSpPr/>
            <p:nvPr/>
          </p:nvSpPr>
          <p:spPr>
            <a:xfrm rot="222444">
              <a:off x="9898512" y="5440443"/>
              <a:ext cx="726077"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7" name="Arc 66"/>
            <p:cNvSpPr/>
            <p:nvPr/>
          </p:nvSpPr>
          <p:spPr>
            <a:xfrm rot="222444">
              <a:off x="10323976" y="4394589"/>
              <a:ext cx="202799" cy="411147"/>
            </a:xfrm>
            <a:prstGeom prst="arc">
              <a:avLst>
                <a:gd name="adj1" fmla="val 15986423"/>
                <a:gd name="adj2" fmla="val 20852509"/>
              </a:avLst>
            </a:prstGeom>
            <a:ln w="3175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8" name="Minus 67"/>
            <p:cNvSpPr/>
            <p:nvPr/>
          </p:nvSpPr>
          <p:spPr>
            <a:xfrm>
              <a:off x="-512130" y="6393921"/>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Up-Down Arrow 68"/>
            <p:cNvSpPr/>
            <p:nvPr/>
          </p:nvSpPr>
          <p:spPr>
            <a:xfrm>
              <a:off x="2277073" y="5983243"/>
              <a:ext cx="108000" cy="40635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0" name="Up-Down Arrow 69"/>
            <p:cNvSpPr/>
            <p:nvPr/>
          </p:nvSpPr>
          <p:spPr>
            <a:xfrm>
              <a:off x="1348790" y="3340364"/>
              <a:ext cx="108000" cy="304922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1" name="Minus 70"/>
            <p:cNvSpPr/>
            <p:nvPr/>
          </p:nvSpPr>
          <p:spPr>
            <a:xfrm>
              <a:off x="-496687" y="5226849"/>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72" name="TextBox 71"/>
                <p:cNvSpPr txBox="1"/>
                <p:nvPr/>
              </p:nvSpPr>
              <p:spPr>
                <a:xfrm>
                  <a:off x="826996" y="3673425"/>
                  <a:ext cx="536878" cy="38876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𝐽𝑃</m:t>
                                </m:r>
                              </m:sub>
                            </m:sSub>
                          </m:e>
                        </m:acc>
                      </m:oMath>
                    </m:oMathPara>
                  </a14:m>
                  <a:endParaRPr lang="en-CA" dirty="0"/>
                </a:p>
              </p:txBody>
            </p:sp>
          </mc:Choice>
          <mc:Fallback xmlns="">
            <p:sp>
              <p:nvSpPr>
                <p:cNvPr id="72" name="TextBox 71"/>
                <p:cNvSpPr txBox="1">
                  <a:spLocks noRot="1" noChangeAspect="1" noMove="1" noResize="1" noEditPoints="1" noAdjustHandles="1" noChangeArrowheads="1" noChangeShapeType="1" noTextEdit="1"/>
                </p:cNvSpPr>
                <p:nvPr/>
              </p:nvSpPr>
              <p:spPr>
                <a:xfrm>
                  <a:off x="826996" y="3673425"/>
                  <a:ext cx="536878" cy="388761"/>
                </a:xfrm>
                <a:prstGeom prst="rect">
                  <a:avLst/>
                </a:prstGeom>
                <a:blipFill>
                  <a:blip r:embed="rId16"/>
                  <a:stretch>
                    <a:fillRect r="-5682" b="-39683"/>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73" name="TextBox 72"/>
                <p:cNvSpPr txBox="1"/>
                <p:nvPr/>
              </p:nvSpPr>
              <p:spPr>
                <a:xfrm>
                  <a:off x="2300710" y="5966287"/>
                  <a:ext cx="56374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𝐵𝑆</m:t>
                                </m:r>
                              </m:sub>
                            </m:sSub>
                          </m:e>
                        </m:acc>
                      </m:oMath>
                    </m:oMathPara>
                  </a14:m>
                  <a:endParaRPr lang="en-CA" dirty="0"/>
                </a:p>
              </p:txBody>
            </p:sp>
          </mc:Choice>
          <mc:Fallback xmlns="">
            <p:sp>
              <p:nvSpPr>
                <p:cNvPr id="73" name="TextBox 72"/>
                <p:cNvSpPr txBox="1">
                  <a:spLocks noRot="1" noChangeAspect="1" noMove="1" noResize="1" noEditPoints="1" noAdjustHandles="1" noChangeArrowheads="1" noChangeShapeType="1" noTextEdit="1"/>
                </p:cNvSpPr>
                <p:nvPr/>
              </p:nvSpPr>
              <p:spPr>
                <a:xfrm>
                  <a:off x="2300710" y="5966287"/>
                  <a:ext cx="563744" cy="369332"/>
                </a:xfrm>
                <a:prstGeom prst="rect">
                  <a:avLst/>
                </a:prstGeom>
                <a:blipFill>
                  <a:blip r:embed="rId17"/>
                  <a:stretch>
                    <a:fillRect r="-3226" b="-30000"/>
                  </a:stretch>
                </a:blipFill>
              </p:spPr>
              <p:txBody>
                <a:bodyPr/>
                <a:lstStyle/>
                <a:p>
                  <a:r>
                    <a:rPr lang="en-CA">
                      <a:noFill/>
                    </a:rPr>
                    <a:t> </a:t>
                  </a:r>
                </a:p>
              </p:txBody>
            </p:sp>
          </mc:Fallback>
        </mc:AlternateContent>
        <p:sp>
          <p:nvSpPr>
            <p:cNvPr id="74" name="Up-Down Arrow 73"/>
            <p:cNvSpPr/>
            <p:nvPr/>
          </p:nvSpPr>
          <p:spPr>
            <a:xfrm>
              <a:off x="2990425" y="4534252"/>
              <a:ext cx="108000" cy="1844402"/>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75" name="TextBox 74"/>
                <p:cNvSpPr txBox="1"/>
                <p:nvPr/>
              </p:nvSpPr>
              <p:spPr>
                <a:xfrm>
                  <a:off x="2338377" y="4713434"/>
                  <a:ext cx="611962"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𝐻</m:t>
                                </m:r>
                              </m:e>
                              <m:sub>
                                <m:r>
                                  <a:rPr lang="en-CA" b="0" i="1" smtClean="0">
                                    <a:latin typeface="Cambria Math" panose="02040503050406030204" pitchFamily="18" charset="0"/>
                                  </a:rPr>
                                  <m:t>𝐵𝑆</m:t>
                                </m:r>
                              </m:sub>
                            </m:sSub>
                          </m:e>
                        </m:acc>
                      </m:oMath>
                    </m:oMathPara>
                  </a14:m>
                  <a:endParaRPr lang="en-CA" dirty="0"/>
                </a:p>
              </p:txBody>
            </p:sp>
          </mc:Choice>
          <mc:Fallback xmlns="">
            <p:sp>
              <p:nvSpPr>
                <p:cNvPr id="75" name="TextBox 74"/>
                <p:cNvSpPr txBox="1">
                  <a:spLocks noRot="1" noChangeAspect="1" noMove="1" noResize="1" noEditPoints="1" noAdjustHandles="1" noChangeArrowheads="1" noChangeShapeType="1" noTextEdit="1"/>
                </p:cNvSpPr>
                <p:nvPr/>
              </p:nvSpPr>
              <p:spPr>
                <a:xfrm>
                  <a:off x="2338377" y="4713434"/>
                  <a:ext cx="611962" cy="369332"/>
                </a:xfrm>
                <a:prstGeom prst="rect">
                  <a:avLst/>
                </a:prstGeom>
                <a:blipFill>
                  <a:blip r:embed="rId18"/>
                  <a:stretch>
                    <a:fillRect l="-3000" r="-5000" b="-27869"/>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76" name="TextBox 75"/>
                <p:cNvSpPr txBox="1"/>
                <p:nvPr/>
              </p:nvSpPr>
              <p:spPr>
                <a:xfrm>
                  <a:off x="1752803" y="3458071"/>
                  <a:ext cx="2033377" cy="787203"/>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CA" sz="1400" b="0" i="1" smtClean="0">
                            <a:latin typeface="Cambria Math" panose="02040503050406030204" pitchFamily="18" charset="0"/>
                          </a:rPr>
                          <m:t>𝐹𝑆𝐺</m:t>
                        </m:r>
                        <m:r>
                          <a:rPr lang="en-CA" sz="1400" b="0" i="1" smtClean="0">
                            <a:latin typeface="Cambria Math" panose="02040503050406030204" pitchFamily="18" charset="0"/>
                          </a:rPr>
                          <m:t>=</m:t>
                        </m:r>
                      </m:oMath>
                    </m:oMathPara>
                  </a14:m>
                  <a:endParaRPr lang="en-CA" sz="1400"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𝑧</m:t>
                            </m:r>
                          </m:e>
                          <m:sub>
                            <m:r>
                              <a:rPr lang="en-CA" sz="1400" b="0" i="1" smtClean="0">
                                <a:latin typeface="Cambria Math" panose="02040503050406030204" pitchFamily="18" charset="0"/>
                              </a:rPr>
                              <m:t>𝐽𝑃</m:t>
                            </m:r>
                          </m:sub>
                        </m:sSub>
                        <m:r>
                          <a:rPr lang="en-CA" sz="1400" b="0" i="1" smtClean="0">
                            <a:latin typeface="Cambria Math" panose="02040503050406030204" pitchFamily="18" charset="0"/>
                          </a:rPr>
                          <m:t>−</m:t>
                        </m:r>
                        <m:d>
                          <m:dPr>
                            <m:begChr m:val="["/>
                            <m:endChr m:val="]"/>
                            <m:ctrlPr>
                              <a:rPr lang="en-CA" sz="1400" i="1">
                                <a:latin typeface="Cambria Math" panose="02040503050406030204" pitchFamily="18" charset="0"/>
                              </a:rPr>
                            </m:ctrlPr>
                          </m:dPr>
                          <m:e>
                            <m:sSub>
                              <m:sSubPr>
                                <m:ctrlPr>
                                  <a:rPr lang="en-CA" sz="1400" i="1">
                                    <a:latin typeface="Cambria Math" panose="02040503050406030204" pitchFamily="18" charset="0"/>
                                  </a:rPr>
                                </m:ctrlPr>
                              </m:sSubPr>
                              <m:e>
                                <m:r>
                                  <a:rPr lang="en-CA" sz="1400" i="1">
                                    <a:latin typeface="Cambria Math" panose="02040503050406030204" pitchFamily="18" charset="0"/>
                                  </a:rPr>
                                  <m:t>𝑧</m:t>
                                </m:r>
                              </m:e>
                              <m:sub>
                                <m:r>
                                  <a:rPr lang="en-CA" sz="1400" i="1">
                                    <a:latin typeface="Cambria Math" panose="02040503050406030204" pitchFamily="18" charset="0"/>
                                  </a:rPr>
                                  <m:t>𝐵𝑆</m:t>
                                </m:r>
                              </m:sub>
                            </m:sSub>
                            <m:r>
                              <a:rPr lang="en-CA" sz="1400" b="0" i="1" smtClean="0">
                                <a:latin typeface="Cambria Math" panose="02040503050406030204" pitchFamily="18" charset="0"/>
                              </a:rPr>
                              <m:t>+</m:t>
                            </m:r>
                            <m:f>
                              <m:fPr>
                                <m:ctrlPr>
                                  <a:rPr lang="en-CA" sz="1400" i="1">
                                    <a:latin typeface="Cambria Math" panose="02040503050406030204" pitchFamily="18" charset="0"/>
                                  </a:rPr>
                                </m:ctrlPr>
                              </m:fPr>
                              <m:num>
                                <m:sSub>
                                  <m:sSubPr>
                                    <m:ctrlPr>
                                      <a:rPr lang="en-CA" sz="1400" i="1">
                                        <a:latin typeface="Cambria Math" panose="02040503050406030204" pitchFamily="18" charset="0"/>
                                      </a:rPr>
                                    </m:ctrlPr>
                                  </m:sSubPr>
                                  <m:e>
                                    <m:r>
                                      <a:rPr lang="en-CA" sz="1400" i="1">
                                        <a:latin typeface="Cambria Math" panose="02040503050406030204" pitchFamily="18" charset="0"/>
                                      </a:rPr>
                                      <m:t>𝐻</m:t>
                                    </m:r>
                                  </m:e>
                                  <m:sub>
                                    <m:r>
                                      <a:rPr lang="en-CA" sz="1400" i="1">
                                        <a:latin typeface="Cambria Math" panose="02040503050406030204" pitchFamily="18" charset="0"/>
                                      </a:rPr>
                                      <m:t>𝐵𝑆</m:t>
                                    </m:r>
                                  </m:sub>
                                </m:sSub>
                                <m:r>
                                  <a:rPr lang="en-CA" sz="1400" i="1">
                                    <a:latin typeface="Cambria Math" panose="02040503050406030204" pitchFamily="18" charset="0"/>
                                  </a:rPr>
                                  <m:t>−</m:t>
                                </m:r>
                                <m:sSub>
                                  <m:sSubPr>
                                    <m:ctrlPr>
                                      <a:rPr lang="en-CA" sz="1400" i="1">
                                        <a:latin typeface="Cambria Math" panose="02040503050406030204" pitchFamily="18" charset="0"/>
                                      </a:rPr>
                                    </m:ctrlPr>
                                  </m:sSubPr>
                                  <m:e>
                                    <m:r>
                                      <a:rPr lang="en-CA" sz="1400" i="1">
                                        <a:latin typeface="Cambria Math" panose="02040503050406030204" pitchFamily="18" charset="0"/>
                                      </a:rPr>
                                      <m:t>𝑧</m:t>
                                    </m:r>
                                  </m:e>
                                  <m:sub>
                                    <m:r>
                                      <a:rPr lang="en-CA" sz="1400" i="1">
                                        <a:latin typeface="Cambria Math" panose="02040503050406030204" pitchFamily="18" charset="0"/>
                                      </a:rPr>
                                      <m:t>𝐵𝑆</m:t>
                                    </m:r>
                                  </m:sub>
                                </m:sSub>
                              </m:num>
                              <m:den>
                                <m:r>
                                  <a:rPr lang="en-CA" sz="1400" i="1">
                                    <a:latin typeface="Cambria Math" panose="02040503050406030204" pitchFamily="18" charset="0"/>
                                  </a:rPr>
                                  <m:t>2</m:t>
                                </m:r>
                              </m:den>
                            </m:f>
                          </m:e>
                        </m:d>
                      </m:oMath>
                    </m:oMathPara>
                  </a14:m>
                  <a:endParaRPr lang="en-CA" sz="1400" dirty="0"/>
                </a:p>
              </p:txBody>
            </p:sp>
          </mc:Choice>
          <mc:Fallback xmlns="">
            <p:sp>
              <p:nvSpPr>
                <p:cNvPr id="76" name="TextBox 75"/>
                <p:cNvSpPr txBox="1">
                  <a:spLocks noRot="1" noChangeAspect="1" noMove="1" noResize="1" noEditPoints="1" noAdjustHandles="1" noChangeArrowheads="1" noChangeShapeType="1" noTextEdit="1"/>
                </p:cNvSpPr>
                <p:nvPr/>
              </p:nvSpPr>
              <p:spPr>
                <a:xfrm>
                  <a:off x="1752803" y="3458071"/>
                  <a:ext cx="2033377" cy="787203"/>
                </a:xfrm>
                <a:prstGeom prst="rect">
                  <a:avLst/>
                </a:prstGeom>
                <a:blipFill>
                  <a:blip r:embed="rId19"/>
                  <a:stretch>
                    <a:fillRect/>
                  </a:stretch>
                </a:blipFill>
              </p:spPr>
              <p:txBody>
                <a:bodyPr/>
                <a:lstStyle/>
                <a:p>
                  <a:r>
                    <a:rPr lang="en-CA">
                      <a:noFill/>
                    </a:rPr>
                    <a:t> </a:t>
                  </a:r>
                </a:p>
              </p:txBody>
            </p:sp>
          </mc:Fallback>
        </mc:AlternateContent>
        <p:sp>
          <p:nvSpPr>
            <p:cNvPr id="39" name="Up-Down Arrow 38"/>
            <p:cNvSpPr/>
            <p:nvPr/>
          </p:nvSpPr>
          <p:spPr>
            <a:xfrm>
              <a:off x="1707721" y="4534252"/>
              <a:ext cx="108000" cy="1398944"/>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41" name="TextBox 40"/>
                <p:cNvSpPr txBox="1"/>
                <p:nvPr/>
              </p:nvSpPr>
              <p:spPr>
                <a:xfrm>
                  <a:off x="1729340" y="5353634"/>
                  <a:ext cx="60394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𝐷</m:t>
                                </m:r>
                              </m:e>
                              <m:sub>
                                <m:r>
                                  <a:rPr lang="en-CA" b="0" i="1" smtClean="0">
                                    <a:latin typeface="Cambria Math" panose="02040503050406030204" pitchFamily="18" charset="0"/>
                                  </a:rPr>
                                  <m:t>𝐵𝑆</m:t>
                                </m:r>
                              </m:sub>
                            </m:sSub>
                          </m:e>
                        </m:acc>
                      </m:oMath>
                    </m:oMathPara>
                  </a14:m>
                  <a:endParaRPr lang="en-CA" dirty="0"/>
                </a:p>
              </p:txBody>
            </p:sp>
          </mc:Choice>
          <mc:Fallback xmlns="">
            <p:sp>
              <p:nvSpPr>
                <p:cNvPr id="41" name="TextBox 40"/>
                <p:cNvSpPr txBox="1">
                  <a:spLocks noRot="1" noChangeAspect="1" noMove="1" noResize="1" noEditPoints="1" noAdjustHandles="1" noChangeArrowheads="1" noChangeShapeType="1" noTextEdit="1"/>
                </p:cNvSpPr>
                <p:nvPr/>
              </p:nvSpPr>
              <p:spPr>
                <a:xfrm>
                  <a:off x="1729340" y="5353634"/>
                  <a:ext cx="603947" cy="369332"/>
                </a:xfrm>
                <a:prstGeom prst="rect">
                  <a:avLst/>
                </a:prstGeom>
                <a:blipFill>
                  <a:blip r:embed="rId20"/>
                  <a:stretch>
                    <a:fillRect l="-3030" r="-5051" b="-27869"/>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2A266878-A41D-ADEC-F0B3-4FCB7595D61E}"/>
                    </a:ext>
                  </a:extLst>
                </p:cNvPr>
                <p:cNvSpPr txBox="1"/>
                <p:nvPr/>
              </p:nvSpPr>
              <p:spPr>
                <a:xfrm>
                  <a:off x="606726" y="5048617"/>
                  <a:ext cx="581505" cy="36990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𝐶</m:t>
                                </m:r>
                              </m:e>
                              <m:sub>
                                <m:r>
                                  <a:rPr lang="en-CA" b="0" i="1" smtClean="0">
                                    <a:latin typeface="Cambria Math" panose="02040503050406030204" pitchFamily="18" charset="0"/>
                                  </a:rPr>
                                  <m:t>𝐵𝑆</m:t>
                                </m:r>
                              </m:sub>
                            </m:sSub>
                          </m:e>
                        </m:acc>
                      </m:oMath>
                    </m:oMathPara>
                  </a14:m>
                  <a:endParaRPr lang="en-CA" dirty="0"/>
                </a:p>
              </p:txBody>
            </p:sp>
          </mc:Choice>
          <mc:Fallback xmlns="">
            <p:sp>
              <p:nvSpPr>
                <p:cNvPr id="2" name="TextBox 1">
                  <a:extLst>
                    <a:ext uri="{FF2B5EF4-FFF2-40B4-BE49-F238E27FC236}">
                      <a16:creationId xmlns:a16="http://schemas.microsoft.com/office/drawing/2014/main" id="{2A266878-A41D-ADEC-F0B3-4FCB7595D61E}"/>
                    </a:ext>
                  </a:extLst>
                </p:cNvPr>
                <p:cNvSpPr txBox="1">
                  <a:spLocks noRot="1" noChangeAspect="1" noMove="1" noResize="1" noEditPoints="1" noAdjustHandles="1" noChangeArrowheads="1" noChangeShapeType="1" noTextEdit="1"/>
                </p:cNvSpPr>
                <p:nvPr/>
              </p:nvSpPr>
              <p:spPr>
                <a:xfrm>
                  <a:off x="606726" y="5048617"/>
                  <a:ext cx="581505" cy="369909"/>
                </a:xfrm>
                <a:prstGeom prst="rect">
                  <a:avLst/>
                </a:prstGeom>
                <a:blipFill>
                  <a:blip r:embed="rId21"/>
                  <a:stretch>
                    <a:fillRect l="-3158" r="-4211" b="-29508"/>
                  </a:stretch>
                </a:blipFill>
              </p:spPr>
              <p:txBody>
                <a:bodyPr/>
                <a:lstStyle/>
                <a:p>
                  <a:r>
                    <a:rPr lang="en-CA">
                      <a:noFill/>
                    </a:rPr>
                    <a:t> </a:t>
                  </a:r>
                </a:p>
              </p:txBody>
            </p:sp>
          </mc:Fallback>
        </mc:AlternateContent>
      </p:grpSp>
      <p:pic>
        <p:nvPicPr>
          <p:cNvPr id="7" name="Picture 4" descr="http://www.clker.com/cliparts/J/S/2/2/f/V/clean-fire-md.png">
            <a:extLst>
              <a:ext uri="{FF2B5EF4-FFF2-40B4-BE49-F238E27FC236}">
                <a16:creationId xmlns:a16="http://schemas.microsoft.com/office/drawing/2014/main" id="{46FF9159-5E7E-A638-725A-D0AD51AE3251}"/>
              </a:ext>
            </a:extLst>
          </p:cNvPr>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rot="2066839">
            <a:off x="3656180" y="5711967"/>
            <a:ext cx="246244" cy="75645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http://www.clker.com/cliparts/J/S/2/2/f/V/clean-fire-md.png">
            <a:extLst>
              <a:ext uri="{FF2B5EF4-FFF2-40B4-BE49-F238E27FC236}">
                <a16:creationId xmlns:a16="http://schemas.microsoft.com/office/drawing/2014/main" id="{226A2321-3343-885D-3E27-33D178E90B50}"/>
              </a:ext>
            </a:extLst>
          </p:cNvPr>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rot="4781756">
            <a:off x="3419135" y="6275093"/>
            <a:ext cx="76274" cy="23431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www.clker.com/cliparts/J/S/2/2/f/V/clean-fire-md.png">
            <a:extLst>
              <a:ext uri="{FF2B5EF4-FFF2-40B4-BE49-F238E27FC236}">
                <a16:creationId xmlns:a16="http://schemas.microsoft.com/office/drawing/2014/main" id="{E0F6433B-5B8E-E9DE-D33D-7CDE54F0CCE4}"/>
              </a:ext>
            </a:extLst>
          </p:cNvPr>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rot="1280596">
            <a:off x="3757550" y="4368852"/>
            <a:ext cx="681721" cy="2094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09695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E6BFA15-E408-2AB6-F890-D15316AC8C81}"/>
              </a:ext>
            </a:extLst>
          </p:cNvPr>
          <p:cNvGrpSpPr/>
          <p:nvPr/>
        </p:nvGrpSpPr>
        <p:grpSpPr>
          <a:xfrm>
            <a:off x="-1007430" y="-925561"/>
            <a:ext cx="12468903" cy="7618049"/>
            <a:chOff x="-512130" y="-925561"/>
            <a:chExt cx="12468903" cy="7618049"/>
          </a:xfrm>
        </p:grpSpPr>
        <p:pic>
          <p:nvPicPr>
            <p:cNvPr id="17" name="Picture 16"/>
            <p:cNvPicPr>
              <a:picLocks noChangeAspect="1"/>
            </p:cNvPicPr>
            <p:nvPr/>
          </p:nvPicPr>
          <p:blipFill rotWithShape="1">
            <a:blip r:embed="rId3">
              <a:clrChange>
                <a:clrFrom>
                  <a:srgbClr val="F7F7F7"/>
                </a:clrFrom>
                <a:clrTo>
                  <a:srgbClr val="F7F7F7">
                    <a:alpha val="0"/>
                  </a:srgbClr>
                </a:clrTo>
              </a:clrChange>
              <a:extLst>
                <a:ext uri="{BEBA8EAE-BF5A-486C-A8C5-ECC9F3942E4B}">
                  <a14:imgProps xmlns:a14="http://schemas.microsoft.com/office/drawing/2010/main">
                    <a14:imgLayer r:embed="rId4">
                      <a14:imgEffect>
                        <a14:artisticCutout/>
                      </a14:imgEffect>
                    </a14:imgLayer>
                  </a14:imgProps>
                </a:ext>
                <a:ext uri="{28A0092B-C50C-407E-A947-70E740481C1C}">
                  <a14:useLocalDpi xmlns:a14="http://schemas.microsoft.com/office/drawing/2010/main" val="0"/>
                </a:ext>
              </a:extLst>
            </a:blip>
            <a:srcRect l="21105"/>
            <a:stretch/>
          </p:blipFill>
          <p:spPr>
            <a:xfrm>
              <a:off x="3372633" y="-243853"/>
              <a:ext cx="4402115" cy="6936341"/>
            </a:xfrm>
            <a:prstGeom prst="rect">
              <a:avLst/>
            </a:prstGeom>
          </p:spPr>
        </p:pic>
        <p:pic>
          <p:nvPicPr>
            <p:cNvPr id="12" name="Picture 11"/>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2595170" y="3611866"/>
              <a:ext cx="3216518" cy="2343463"/>
            </a:xfrm>
            <a:prstGeom prst="rect">
              <a:avLst/>
            </a:prstGeom>
            <a:scene3d>
              <a:camera prst="orthographicFront">
                <a:rot lat="149856" lon="19805668" rev="21559970"/>
              </a:camera>
              <a:lightRig rig="threePt" dir="t"/>
            </a:scene3d>
          </p:spPr>
        </p:pic>
        <p:pic>
          <p:nvPicPr>
            <p:cNvPr id="14" name="Picture 13"/>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t="17607" b="9000"/>
            <a:stretch/>
          </p:blipFill>
          <p:spPr>
            <a:xfrm>
              <a:off x="5090415" y="-520078"/>
              <a:ext cx="4000610" cy="6964045"/>
            </a:xfrm>
            <a:prstGeom prst="rect">
              <a:avLst/>
            </a:prstGeom>
            <a:scene3d>
              <a:camera prst="orthographicFront">
                <a:rot lat="0" lon="18899986" rev="21480000"/>
              </a:camera>
              <a:lightRig rig="threePt" dir="t"/>
            </a:scene3d>
          </p:spPr>
        </p:pic>
        <p:pic>
          <p:nvPicPr>
            <p:cNvPr id="9" name="Picture 8"/>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8889958" y="4137648"/>
              <a:ext cx="3051372" cy="2290478"/>
            </a:xfrm>
            <a:prstGeom prst="rect">
              <a:avLst/>
            </a:prstGeom>
            <a:scene3d>
              <a:camera prst="orthographicFront">
                <a:rot lat="0" lon="0" rev="21299999"/>
              </a:camera>
              <a:lightRig rig="threePt" dir="t"/>
            </a:scene3d>
          </p:spPr>
        </p:pic>
        <p:pic>
          <p:nvPicPr>
            <p:cNvPr id="19" name="Picture 18"/>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53045" y="-70762"/>
              <a:ext cx="1550512" cy="6639201"/>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10">
              <a:clrChange>
                <a:clrFrom>
                  <a:srgbClr val="FFFFFF"/>
                </a:clrFrom>
                <a:clrTo>
                  <a:srgbClr val="FFFFFF">
                    <a:alpha val="0"/>
                  </a:srgbClr>
                </a:clrTo>
              </a:clrChange>
              <a:biLevel thresh="75000"/>
              <a:extLst>
                <a:ext uri="{BEBA8EAE-BF5A-486C-A8C5-ECC9F3942E4B}">
                  <a14:imgProps xmlns:a14="http://schemas.microsoft.com/office/drawing/2010/main">
                    <a14:imgLayer r:embed="rId11">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250"/>
              <a:ext cx="1721246" cy="6395119"/>
            </a:xfrm>
            <a:prstGeom prst="rect">
              <a:avLst/>
            </a:prstGeom>
          </p:spPr>
        </p:pic>
        <p:pic>
          <p:nvPicPr>
            <p:cNvPr id="5" name="Picture 4"/>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5441231" y="3921860"/>
              <a:ext cx="2348843" cy="2125791"/>
            </a:xfrm>
            <a:prstGeom prst="rect">
              <a:avLst/>
            </a:prstGeom>
          </p:spPr>
        </p:pic>
        <p:pic>
          <p:nvPicPr>
            <p:cNvPr id="6" name="Picture 5"/>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l="15327" t="1" r="70314" b="35158"/>
            <a:stretch/>
          </p:blipFill>
          <p:spPr>
            <a:xfrm>
              <a:off x="6823286" y="4309528"/>
              <a:ext cx="1400176" cy="1884337"/>
            </a:xfrm>
            <a:prstGeom prst="rect">
              <a:avLst/>
            </a:prstGeom>
            <a:scene3d>
              <a:camera prst="orthographicFront">
                <a:rot lat="0" lon="10799999" rev="120000"/>
              </a:camera>
              <a:lightRig rig="threePt" dir="t"/>
            </a:scene3d>
          </p:spPr>
        </p:pic>
        <p:pic>
          <p:nvPicPr>
            <p:cNvPr id="20" name="Picture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477137" y="-925561"/>
              <a:ext cx="2345421" cy="6834859"/>
            </a:xfrm>
            <a:prstGeom prst="rect">
              <a:avLst/>
            </a:prstGeom>
            <a:scene3d>
              <a:camera prst="orthographicFront">
                <a:rot lat="0" lon="11699976" rev="0"/>
              </a:camera>
              <a:lightRig rig="threePt" dir="t"/>
            </a:scene3d>
          </p:spPr>
        </p:pic>
        <p:sp>
          <p:nvSpPr>
            <p:cNvPr id="46" name="Up-Down Arrow 45"/>
            <p:cNvSpPr/>
            <p:nvPr/>
          </p:nvSpPr>
          <p:spPr>
            <a:xfrm>
              <a:off x="3644565" y="3340365"/>
              <a:ext cx="108000" cy="1892918"/>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8" name="Picture 27"/>
            <p:cNvPicPr>
              <a:picLocks noChangeAspect="1"/>
            </p:cNvPicPr>
            <p:nvPr/>
          </p:nvPicPr>
          <p:blipFill rotWithShape="1">
            <a:blip r:embed="rId13" cstate="print">
              <a:biLevel thresh="25000"/>
              <a:extLst>
                <a:ext uri="{BEBA8EAE-BF5A-486C-A8C5-ECC9F3942E4B}">
                  <a14:imgProps xmlns:a14="http://schemas.microsoft.com/office/drawing/2010/main">
                    <a14:imgLayer r:embed="rId14">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957372" y="5330000"/>
              <a:ext cx="615324" cy="1130190"/>
            </a:xfrm>
            <a:prstGeom prst="rect">
              <a:avLst/>
            </a:prstGeom>
            <a:scene3d>
              <a:camera prst="orthographicFront">
                <a:rot lat="0" lon="0" rev="300000"/>
              </a:camera>
              <a:lightRig rig="threePt" dir="t"/>
            </a:scene3d>
          </p:spPr>
        </p:pic>
        <p:pic>
          <p:nvPicPr>
            <p:cNvPr id="4" name="Picture 3"/>
            <p:cNvPicPr>
              <a:picLocks noChangeAspect="1"/>
            </p:cNvPicPr>
            <p:nvPr/>
          </p:nvPicPr>
          <p:blipFill rotWithShape="1">
            <a:blip r:embed="rId15">
              <a:clrChange>
                <a:clrFrom>
                  <a:srgbClr val="FFFFFF"/>
                </a:clrFrom>
                <a:clrTo>
                  <a:srgbClr val="FFFFFF">
                    <a:alpha val="0"/>
                  </a:srgbClr>
                </a:clrTo>
              </a:clrChange>
              <a:extLst>
                <a:ext uri="{28A0092B-C50C-407E-A947-70E740481C1C}">
                  <a14:useLocalDpi xmlns:a14="http://schemas.microsoft.com/office/drawing/2010/main" val="0"/>
                </a:ext>
              </a:extLst>
            </a:blip>
            <a:srcRect r="52958" b="34885"/>
            <a:stretch/>
          </p:blipFill>
          <p:spPr>
            <a:xfrm>
              <a:off x="4604665" y="4634063"/>
              <a:ext cx="1969481" cy="1611926"/>
            </a:xfrm>
            <a:prstGeom prst="rect">
              <a:avLst/>
            </a:prstGeom>
          </p:spPr>
        </p:pic>
        <p:sp>
          <p:nvSpPr>
            <p:cNvPr id="36" name="Freeform 35"/>
            <p:cNvSpPr/>
            <p:nvPr/>
          </p:nvSpPr>
          <p:spPr>
            <a:xfrm>
              <a:off x="3604188" y="6249695"/>
              <a:ext cx="7200752" cy="221256"/>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139700">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Minus 7"/>
            <p:cNvSpPr/>
            <p:nvPr/>
          </p:nvSpPr>
          <p:spPr>
            <a:xfrm>
              <a:off x="-496687" y="3294645"/>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Minus 39"/>
            <p:cNvSpPr/>
            <p:nvPr/>
          </p:nvSpPr>
          <p:spPr>
            <a:xfrm>
              <a:off x="-496687" y="4494821"/>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1" name="Straight Connector 10"/>
            <p:cNvCxnSpPr>
              <a:endCxn id="36" idx="5"/>
            </p:cNvCxnSpPr>
            <p:nvPr/>
          </p:nvCxnSpPr>
          <p:spPr>
            <a:xfrm flipH="1">
              <a:off x="4109198" y="5251696"/>
              <a:ext cx="62079" cy="119227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rapezoid 17"/>
            <p:cNvSpPr/>
            <p:nvPr/>
          </p:nvSpPr>
          <p:spPr>
            <a:xfrm>
              <a:off x="6527800" y="4750903"/>
              <a:ext cx="59270" cy="1697606"/>
            </a:xfrm>
            <a:prstGeom prst="trapezoi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Trapezoid 41"/>
            <p:cNvSpPr/>
            <p:nvPr/>
          </p:nvSpPr>
          <p:spPr>
            <a:xfrm rot="21325935">
              <a:off x="7489952" y="5976521"/>
              <a:ext cx="105520" cy="476175"/>
            </a:xfrm>
            <a:prstGeom prst="trapezoid">
              <a:avLst>
                <a:gd name="adj" fmla="val 2344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Trapezoid 42"/>
            <p:cNvSpPr/>
            <p:nvPr/>
          </p:nvSpPr>
          <p:spPr>
            <a:xfrm>
              <a:off x="9594488" y="5627316"/>
              <a:ext cx="192427" cy="775012"/>
            </a:xfrm>
            <a:prstGeom prst="trapezoid">
              <a:avLst>
                <a:gd name="adj" fmla="val 1374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44" name="Straight Connector 43"/>
            <p:cNvCxnSpPr/>
            <p:nvPr/>
          </p:nvCxnSpPr>
          <p:spPr>
            <a:xfrm flipH="1">
              <a:off x="5545928" y="5864034"/>
              <a:ext cx="13844" cy="54871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Minus 47"/>
            <p:cNvSpPr/>
            <p:nvPr/>
          </p:nvSpPr>
          <p:spPr>
            <a:xfrm>
              <a:off x="-496687" y="5937524"/>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9" name="Arc 48"/>
            <p:cNvSpPr/>
            <p:nvPr/>
          </p:nvSpPr>
          <p:spPr>
            <a:xfrm flipH="1">
              <a:off x="6295547" y="5714499"/>
              <a:ext cx="961292" cy="411147"/>
            </a:xfrm>
            <a:prstGeom prst="arc">
              <a:avLst>
                <a:gd name="adj1" fmla="val 16200000"/>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cxnSp>
          <p:nvCxnSpPr>
            <p:cNvPr id="31" name="Straight Connector 30"/>
            <p:cNvCxnSpPr/>
            <p:nvPr/>
          </p:nvCxnSpPr>
          <p:spPr>
            <a:xfrm flipV="1">
              <a:off x="6763689" y="5779110"/>
              <a:ext cx="34788" cy="160809"/>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Arc 21"/>
            <p:cNvSpPr/>
            <p:nvPr/>
          </p:nvSpPr>
          <p:spPr>
            <a:xfrm rot="21377556" flipV="1">
              <a:off x="6027396" y="5427811"/>
              <a:ext cx="961292"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59" name="Trapezoid 58"/>
            <p:cNvSpPr/>
            <p:nvPr/>
          </p:nvSpPr>
          <p:spPr>
            <a:xfrm>
              <a:off x="10366618" y="6152927"/>
              <a:ext cx="327544" cy="210461"/>
            </a:xfrm>
            <a:prstGeom prst="trapezoi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0" name="Straight Connector 59"/>
            <p:cNvCxnSpPr>
              <a:stCxn id="59" idx="1"/>
            </p:cNvCxnSpPr>
            <p:nvPr/>
          </p:nvCxnSpPr>
          <p:spPr>
            <a:xfrm flipV="1">
              <a:off x="10392926" y="6160288"/>
              <a:ext cx="2626" cy="9787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66" name="Arc 65"/>
            <p:cNvSpPr/>
            <p:nvPr/>
          </p:nvSpPr>
          <p:spPr>
            <a:xfrm rot="222444">
              <a:off x="9898512" y="5440443"/>
              <a:ext cx="726077"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7" name="Arc 66"/>
            <p:cNvSpPr/>
            <p:nvPr/>
          </p:nvSpPr>
          <p:spPr>
            <a:xfrm rot="222444">
              <a:off x="10323976" y="4394589"/>
              <a:ext cx="202799" cy="411147"/>
            </a:xfrm>
            <a:prstGeom prst="arc">
              <a:avLst>
                <a:gd name="adj1" fmla="val 15986423"/>
                <a:gd name="adj2" fmla="val 20852509"/>
              </a:avLst>
            </a:prstGeom>
            <a:ln w="3175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8" name="Minus 67"/>
            <p:cNvSpPr/>
            <p:nvPr/>
          </p:nvSpPr>
          <p:spPr>
            <a:xfrm>
              <a:off x="-512130" y="6393921"/>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Up-Down Arrow 68"/>
            <p:cNvSpPr/>
            <p:nvPr/>
          </p:nvSpPr>
          <p:spPr>
            <a:xfrm>
              <a:off x="2277073" y="5983243"/>
              <a:ext cx="108000" cy="40635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0" name="Up-Down Arrow 69"/>
            <p:cNvSpPr/>
            <p:nvPr/>
          </p:nvSpPr>
          <p:spPr>
            <a:xfrm>
              <a:off x="1348790" y="3340364"/>
              <a:ext cx="108000" cy="304922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1" name="Minus 70"/>
            <p:cNvSpPr/>
            <p:nvPr/>
          </p:nvSpPr>
          <p:spPr>
            <a:xfrm>
              <a:off x="-496687" y="5226849"/>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72" name="TextBox 71"/>
                <p:cNvSpPr txBox="1"/>
                <p:nvPr/>
              </p:nvSpPr>
              <p:spPr>
                <a:xfrm>
                  <a:off x="826996" y="3673425"/>
                  <a:ext cx="536878" cy="38876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𝐽𝑃</m:t>
                                </m:r>
                              </m:sub>
                            </m:sSub>
                          </m:e>
                        </m:acc>
                      </m:oMath>
                    </m:oMathPara>
                  </a14:m>
                  <a:endParaRPr lang="en-CA" dirty="0"/>
                </a:p>
              </p:txBody>
            </p:sp>
          </mc:Choice>
          <mc:Fallback xmlns="">
            <p:sp>
              <p:nvSpPr>
                <p:cNvPr id="72" name="TextBox 71"/>
                <p:cNvSpPr txBox="1">
                  <a:spLocks noRot="1" noChangeAspect="1" noMove="1" noResize="1" noEditPoints="1" noAdjustHandles="1" noChangeArrowheads="1" noChangeShapeType="1" noTextEdit="1"/>
                </p:cNvSpPr>
                <p:nvPr/>
              </p:nvSpPr>
              <p:spPr>
                <a:xfrm>
                  <a:off x="826996" y="3673425"/>
                  <a:ext cx="536878" cy="388761"/>
                </a:xfrm>
                <a:prstGeom prst="rect">
                  <a:avLst/>
                </a:prstGeom>
                <a:blipFill>
                  <a:blip r:embed="rId16"/>
                  <a:stretch>
                    <a:fillRect r="-5682" b="-39683"/>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73" name="TextBox 72"/>
                <p:cNvSpPr txBox="1"/>
                <p:nvPr/>
              </p:nvSpPr>
              <p:spPr>
                <a:xfrm>
                  <a:off x="2300710" y="5966287"/>
                  <a:ext cx="56374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𝐵𝑆</m:t>
                                </m:r>
                              </m:sub>
                            </m:sSub>
                          </m:e>
                        </m:acc>
                      </m:oMath>
                    </m:oMathPara>
                  </a14:m>
                  <a:endParaRPr lang="en-CA" dirty="0"/>
                </a:p>
              </p:txBody>
            </p:sp>
          </mc:Choice>
          <mc:Fallback xmlns="">
            <p:sp>
              <p:nvSpPr>
                <p:cNvPr id="73" name="TextBox 72"/>
                <p:cNvSpPr txBox="1">
                  <a:spLocks noRot="1" noChangeAspect="1" noMove="1" noResize="1" noEditPoints="1" noAdjustHandles="1" noChangeArrowheads="1" noChangeShapeType="1" noTextEdit="1"/>
                </p:cNvSpPr>
                <p:nvPr/>
              </p:nvSpPr>
              <p:spPr>
                <a:xfrm>
                  <a:off x="2300710" y="5966287"/>
                  <a:ext cx="563744" cy="369332"/>
                </a:xfrm>
                <a:prstGeom prst="rect">
                  <a:avLst/>
                </a:prstGeom>
                <a:blipFill>
                  <a:blip r:embed="rId17"/>
                  <a:stretch>
                    <a:fillRect r="-3226" b="-30000"/>
                  </a:stretch>
                </a:blipFill>
              </p:spPr>
              <p:txBody>
                <a:bodyPr/>
                <a:lstStyle/>
                <a:p>
                  <a:r>
                    <a:rPr lang="en-CA">
                      <a:noFill/>
                    </a:rPr>
                    <a:t> </a:t>
                  </a:r>
                </a:p>
              </p:txBody>
            </p:sp>
          </mc:Fallback>
        </mc:AlternateContent>
        <p:sp>
          <p:nvSpPr>
            <p:cNvPr id="74" name="Up-Down Arrow 73"/>
            <p:cNvSpPr/>
            <p:nvPr/>
          </p:nvSpPr>
          <p:spPr>
            <a:xfrm>
              <a:off x="2990425" y="4534252"/>
              <a:ext cx="108000" cy="1844402"/>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75" name="TextBox 74"/>
                <p:cNvSpPr txBox="1"/>
                <p:nvPr/>
              </p:nvSpPr>
              <p:spPr>
                <a:xfrm>
                  <a:off x="2338377" y="4713434"/>
                  <a:ext cx="611962"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𝐻</m:t>
                                </m:r>
                              </m:e>
                              <m:sub>
                                <m:r>
                                  <a:rPr lang="en-CA" b="0" i="1" smtClean="0">
                                    <a:latin typeface="Cambria Math" panose="02040503050406030204" pitchFamily="18" charset="0"/>
                                  </a:rPr>
                                  <m:t>𝐵𝑆</m:t>
                                </m:r>
                              </m:sub>
                            </m:sSub>
                          </m:e>
                        </m:acc>
                      </m:oMath>
                    </m:oMathPara>
                  </a14:m>
                  <a:endParaRPr lang="en-CA" dirty="0"/>
                </a:p>
              </p:txBody>
            </p:sp>
          </mc:Choice>
          <mc:Fallback xmlns="">
            <p:sp>
              <p:nvSpPr>
                <p:cNvPr id="75" name="TextBox 74"/>
                <p:cNvSpPr txBox="1">
                  <a:spLocks noRot="1" noChangeAspect="1" noMove="1" noResize="1" noEditPoints="1" noAdjustHandles="1" noChangeArrowheads="1" noChangeShapeType="1" noTextEdit="1"/>
                </p:cNvSpPr>
                <p:nvPr/>
              </p:nvSpPr>
              <p:spPr>
                <a:xfrm>
                  <a:off x="2338377" y="4713434"/>
                  <a:ext cx="611962" cy="369332"/>
                </a:xfrm>
                <a:prstGeom prst="rect">
                  <a:avLst/>
                </a:prstGeom>
                <a:blipFill>
                  <a:blip r:embed="rId18"/>
                  <a:stretch>
                    <a:fillRect l="-3000" r="-5000" b="-27869"/>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76" name="TextBox 75"/>
                <p:cNvSpPr txBox="1"/>
                <p:nvPr/>
              </p:nvSpPr>
              <p:spPr>
                <a:xfrm>
                  <a:off x="1752803" y="3458071"/>
                  <a:ext cx="2033377" cy="787203"/>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CA" sz="1400" b="0" i="1" smtClean="0">
                            <a:latin typeface="Cambria Math" panose="02040503050406030204" pitchFamily="18" charset="0"/>
                          </a:rPr>
                          <m:t>𝐹𝑆𝐺</m:t>
                        </m:r>
                        <m:r>
                          <a:rPr lang="en-CA" sz="1400" b="0" i="1" smtClean="0">
                            <a:latin typeface="Cambria Math" panose="02040503050406030204" pitchFamily="18" charset="0"/>
                          </a:rPr>
                          <m:t>=</m:t>
                        </m:r>
                      </m:oMath>
                    </m:oMathPara>
                  </a14:m>
                  <a:endParaRPr lang="en-CA" sz="1400"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𝑧</m:t>
                            </m:r>
                          </m:e>
                          <m:sub>
                            <m:r>
                              <a:rPr lang="en-CA" sz="1400" b="0" i="1" smtClean="0">
                                <a:latin typeface="Cambria Math" panose="02040503050406030204" pitchFamily="18" charset="0"/>
                              </a:rPr>
                              <m:t>𝐽𝑃</m:t>
                            </m:r>
                          </m:sub>
                        </m:sSub>
                        <m:r>
                          <a:rPr lang="en-CA" sz="1400" b="0" i="1" smtClean="0">
                            <a:latin typeface="Cambria Math" panose="02040503050406030204" pitchFamily="18" charset="0"/>
                          </a:rPr>
                          <m:t>−</m:t>
                        </m:r>
                        <m:d>
                          <m:dPr>
                            <m:begChr m:val="["/>
                            <m:endChr m:val="]"/>
                            <m:ctrlPr>
                              <a:rPr lang="en-CA" sz="1400" i="1">
                                <a:latin typeface="Cambria Math" panose="02040503050406030204" pitchFamily="18" charset="0"/>
                              </a:rPr>
                            </m:ctrlPr>
                          </m:dPr>
                          <m:e>
                            <m:sSub>
                              <m:sSubPr>
                                <m:ctrlPr>
                                  <a:rPr lang="en-CA" sz="1400" i="1">
                                    <a:latin typeface="Cambria Math" panose="02040503050406030204" pitchFamily="18" charset="0"/>
                                  </a:rPr>
                                </m:ctrlPr>
                              </m:sSubPr>
                              <m:e>
                                <m:r>
                                  <a:rPr lang="en-CA" sz="1400" i="1">
                                    <a:latin typeface="Cambria Math" panose="02040503050406030204" pitchFamily="18" charset="0"/>
                                  </a:rPr>
                                  <m:t>𝑧</m:t>
                                </m:r>
                              </m:e>
                              <m:sub>
                                <m:r>
                                  <a:rPr lang="en-CA" sz="1400" i="1">
                                    <a:latin typeface="Cambria Math" panose="02040503050406030204" pitchFamily="18" charset="0"/>
                                  </a:rPr>
                                  <m:t>𝐵𝑆</m:t>
                                </m:r>
                              </m:sub>
                            </m:sSub>
                            <m:r>
                              <a:rPr lang="en-CA" sz="1400" b="0" i="1" smtClean="0">
                                <a:latin typeface="Cambria Math" panose="02040503050406030204" pitchFamily="18" charset="0"/>
                              </a:rPr>
                              <m:t>+</m:t>
                            </m:r>
                            <m:f>
                              <m:fPr>
                                <m:ctrlPr>
                                  <a:rPr lang="en-CA" sz="1400" i="1">
                                    <a:latin typeface="Cambria Math" panose="02040503050406030204" pitchFamily="18" charset="0"/>
                                  </a:rPr>
                                </m:ctrlPr>
                              </m:fPr>
                              <m:num>
                                <m:sSub>
                                  <m:sSubPr>
                                    <m:ctrlPr>
                                      <a:rPr lang="en-CA" sz="1400" i="1">
                                        <a:latin typeface="Cambria Math" panose="02040503050406030204" pitchFamily="18" charset="0"/>
                                      </a:rPr>
                                    </m:ctrlPr>
                                  </m:sSubPr>
                                  <m:e>
                                    <m:r>
                                      <a:rPr lang="en-CA" sz="1400" i="1">
                                        <a:latin typeface="Cambria Math" panose="02040503050406030204" pitchFamily="18" charset="0"/>
                                      </a:rPr>
                                      <m:t>𝐻</m:t>
                                    </m:r>
                                  </m:e>
                                  <m:sub>
                                    <m:r>
                                      <a:rPr lang="en-CA" sz="1400" i="1">
                                        <a:latin typeface="Cambria Math" panose="02040503050406030204" pitchFamily="18" charset="0"/>
                                      </a:rPr>
                                      <m:t>𝐵𝑆</m:t>
                                    </m:r>
                                  </m:sub>
                                </m:sSub>
                                <m:r>
                                  <a:rPr lang="en-CA" sz="1400" i="1">
                                    <a:latin typeface="Cambria Math" panose="02040503050406030204" pitchFamily="18" charset="0"/>
                                  </a:rPr>
                                  <m:t>−</m:t>
                                </m:r>
                                <m:sSub>
                                  <m:sSubPr>
                                    <m:ctrlPr>
                                      <a:rPr lang="en-CA" sz="1400" i="1">
                                        <a:latin typeface="Cambria Math" panose="02040503050406030204" pitchFamily="18" charset="0"/>
                                      </a:rPr>
                                    </m:ctrlPr>
                                  </m:sSubPr>
                                  <m:e>
                                    <m:r>
                                      <a:rPr lang="en-CA" sz="1400" i="1">
                                        <a:latin typeface="Cambria Math" panose="02040503050406030204" pitchFamily="18" charset="0"/>
                                      </a:rPr>
                                      <m:t>𝑧</m:t>
                                    </m:r>
                                  </m:e>
                                  <m:sub>
                                    <m:r>
                                      <a:rPr lang="en-CA" sz="1400" i="1">
                                        <a:latin typeface="Cambria Math" panose="02040503050406030204" pitchFamily="18" charset="0"/>
                                      </a:rPr>
                                      <m:t>𝐵𝑆</m:t>
                                    </m:r>
                                  </m:sub>
                                </m:sSub>
                              </m:num>
                              <m:den>
                                <m:r>
                                  <a:rPr lang="en-CA" sz="1400" i="1">
                                    <a:latin typeface="Cambria Math" panose="02040503050406030204" pitchFamily="18" charset="0"/>
                                  </a:rPr>
                                  <m:t>2</m:t>
                                </m:r>
                              </m:den>
                            </m:f>
                          </m:e>
                        </m:d>
                      </m:oMath>
                    </m:oMathPara>
                  </a14:m>
                  <a:endParaRPr lang="en-CA" sz="1400" dirty="0"/>
                </a:p>
              </p:txBody>
            </p:sp>
          </mc:Choice>
          <mc:Fallback xmlns="">
            <p:sp>
              <p:nvSpPr>
                <p:cNvPr id="76" name="TextBox 75"/>
                <p:cNvSpPr txBox="1">
                  <a:spLocks noRot="1" noChangeAspect="1" noMove="1" noResize="1" noEditPoints="1" noAdjustHandles="1" noChangeArrowheads="1" noChangeShapeType="1" noTextEdit="1"/>
                </p:cNvSpPr>
                <p:nvPr/>
              </p:nvSpPr>
              <p:spPr>
                <a:xfrm>
                  <a:off x="1752803" y="3458071"/>
                  <a:ext cx="2033377" cy="787203"/>
                </a:xfrm>
                <a:prstGeom prst="rect">
                  <a:avLst/>
                </a:prstGeom>
                <a:blipFill>
                  <a:blip r:embed="rId19"/>
                  <a:stretch>
                    <a:fillRect/>
                  </a:stretch>
                </a:blipFill>
              </p:spPr>
              <p:txBody>
                <a:bodyPr/>
                <a:lstStyle/>
                <a:p>
                  <a:r>
                    <a:rPr lang="en-CA">
                      <a:noFill/>
                    </a:rPr>
                    <a:t> </a:t>
                  </a:r>
                </a:p>
              </p:txBody>
            </p:sp>
          </mc:Fallback>
        </mc:AlternateContent>
        <p:sp>
          <p:nvSpPr>
            <p:cNvPr id="39" name="Up-Down Arrow 38"/>
            <p:cNvSpPr/>
            <p:nvPr/>
          </p:nvSpPr>
          <p:spPr>
            <a:xfrm>
              <a:off x="1707721" y="4534252"/>
              <a:ext cx="108000" cy="1398944"/>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41" name="TextBox 40"/>
                <p:cNvSpPr txBox="1"/>
                <p:nvPr/>
              </p:nvSpPr>
              <p:spPr>
                <a:xfrm>
                  <a:off x="1729340" y="5353634"/>
                  <a:ext cx="60394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𝐷</m:t>
                                </m:r>
                              </m:e>
                              <m:sub>
                                <m:r>
                                  <a:rPr lang="en-CA" b="0" i="1" smtClean="0">
                                    <a:latin typeface="Cambria Math" panose="02040503050406030204" pitchFamily="18" charset="0"/>
                                  </a:rPr>
                                  <m:t>𝐵𝑆</m:t>
                                </m:r>
                              </m:sub>
                            </m:sSub>
                          </m:e>
                        </m:acc>
                      </m:oMath>
                    </m:oMathPara>
                  </a14:m>
                  <a:endParaRPr lang="en-CA" dirty="0"/>
                </a:p>
              </p:txBody>
            </p:sp>
          </mc:Choice>
          <mc:Fallback xmlns="">
            <p:sp>
              <p:nvSpPr>
                <p:cNvPr id="41" name="TextBox 40"/>
                <p:cNvSpPr txBox="1">
                  <a:spLocks noRot="1" noChangeAspect="1" noMove="1" noResize="1" noEditPoints="1" noAdjustHandles="1" noChangeArrowheads="1" noChangeShapeType="1" noTextEdit="1"/>
                </p:cNvSpPr>
                <p:nvPr/>
              </p:nvSpPr>
              <p:spPr>
                <a:xfrm>
                  <a:off x="1729340" y="5353634"/>
                  <a:ext cx="603947" cy="369332"/>
                </a:xfrm>
                <a:prstGeom prst="rect">
                  <a:avLst/>
                </a:prstGeom>
                <a:blipFill>
                  <a:blip r:embed="rId20"/>
                  <a:stretch>
                    <a:fillRect l="-3030" r="-5051" b="-27869"/>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2A266878-A41D-ADEC-F0B3-4FCB7595D61E}"/>
                    </a:ext>
                  </a:extLst>
                </p:cNvPr>
                <p:cNvSpPr txBox="1"/>
                <p:nvPr/>
              </p:nvSpPr>
              <p:spPr>
                <a:xfrm>
                  <a:off x="606726" y="5048617"/>
                  <a:ext cx="581505" cy="36990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𝐶</m:t>
                                </m:r>
                              </m:e>
                              <m:sub>
                                <m:r>
                                  <a:rPr lang="en-CA" b="0" i="1" smtClean="0">
                                    <a:latin typeface="Cambria Math" panose="02040503050406030204" pitchFamily="18" charset="0"/>
                                  </a:rPr>
                                  <m:t>𝐵𝑆</m:t>
                                </m:r>
                              </m:sub>
                            </m:sSub>
                          </m:e>
                        </m:acc>
                      </m:oMath>
                    </m:oMathPara>
                  </a14:m>
                  <a:endParaRPr lang="en-CA" dirty="0"/>
                </a:p>
              </p:txBody>
            </p:sp>
          </mc:Choice>
          <mc:Fallback xmlns="">
            <p:sp>
              <p:nvSpPr>
                <p:cNvPr id="2" name="TextBox 1">
                  <a:extLst>
                    <a:ext uri="{FF2B5EF4-FFF2-40B4-BE49-F238E27FC236}">
                      <a16:creationId xmlns:a16="http://schemas.microsoft.com/office/drawing/2014/main" id="{2A266878-A41D-ADEC-F0B3-4FCB7595D61E}"/>
                    </a:ext>
                  </a:extLst>
                </p:cNvPr>
                <p:cNvSpPr txBox="1">
                  <a:spLocks noRot="1" noChangeAspect="1" noMove="1" noResize="1" noEditPoints="1" noAdjustHandles="1" noChangeArrowheads="1" noChangeShapeType="1" noTextEdit="1"/>
                </p:cNvSpPr>
                <p:nvPr/>
              </p:nvSpPr>
              <p:spPr>
                <a:xfrm>
                  <a:off x="606726" y="5048617"/>
                  <a:ext cx="581505" cy="369909"/>
                </a:xfrm>
                <a:prstGeom prst="rect">
                  <a:avLst/>
                </a:prstGeom>
                <a:blipFill>
                  <a:blip r:embed="rId21"/>
                  <a:stretch>
                    <a:fillRect l="-3158" r="-4211" b="-29508"/>
                  </a:stretch>
                </a:blipFill>
              </p:spPr>
              <p:txBody>
                <a:bodyPr/>
                <a:lstStyle/>
                <a:p>
                  <a:r>
                    <a:rPr lang="en-CA">
                      <a:noFill/>
                    </a:rPr>
                    <a:t> </a:t>
                  </a:r>
                </a:p>
              </p:txBody>
            </p:sp>
          </mc:Fallback>
        </mc:AlternateContent>
      </p:grpSp>
      <p:pic>
        <p:nvPicPr>
          <p:cNvPr id="7" name="Picture 4" descr="http://www.clker.com/cliparts/J/S/2/2/f/V/clean-fire-md.png">
            <a:extLst>
              <a:ext uri="{FF2B5EF4-FFF2-40B4-BE49-F238E27FC236}">
                <a16:creationId xmlns:a16="http://schemas.microsoft.com/office/drawing/2014/main" id="{46FF9159-5E7E-A638-725A-D0AD51AE3251}"/>
              </a:ext>
            </a:extLst>
          </p:cNvPr>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rot="2066839">
            <a:off x="3656180" y="5711967"/>
            <a:ext cx="246244" cy="756452"/>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Group 24">
            <a:extLst>
              <a:ext uri="{FF2B5EF4-FFF2-40B4-BE49-F238E27FC236}">
                <a16:creationId xmlns:a16="http://schemas.microsoft.com/office/drawing/2014/main" id="{D6B81191-E141-0D8B-6A52-16AABE9B094A}"/>
              </a:ext>
            </a:extLst>
          </p:cNvPr>
          <p:cNvGrpSpPr/>
          <p:nvPr/>
        </p:nvGrpSpPr>
        <p:grpSpPr>
          <a:xfrm>
            <a:off x="3313050" y="527699"/>
            <a:ext cx="2258035" cy="6031140"/>
            <a:chOff x="3757550" y="527699"/>
            <a:chExt cx="2258035" cy="6031140"/>
          </a:xfrm>
        </p:grpSpPr>
        <p:pic>
          <p:nvPicPr>
            <p:cNvPr id="21" name="Picture 4" descr="http://www.clker.com/cliparts/J/S/2/2/f/V/clean-fire-md.png">
              <a:extLst>
                <a:ext uri="{FF2B5EF4-FFF2-40B4-BE49-F238E27FC236}">
                  <a16:creationId xmlns:a16="http://schemas.microsoft.com/office/drawing/2014/main" id="{C8CBA110-9220-EAE8-4EAF-D6B92FCCA2C6}"/>
                </a:ext>
              </a:extLst>
            </p:cNvPr>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rot="1105823">
              <a:off x="4363416" y="527699"/>
              <a:ext cx="1652169" cy="603114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www.clker.com/cliparts/J/S/2/2/f/V/clean-fire-md.png">
              <a:extLst>
                <a:ext uri="{FF2B5EF4-FFF2-40B4-BE49-F238E27FC236}">
                  <a16:creationId xmlns:a16="http://schemas.microsoft.com/office/drawing/2014/main" id="{E0F6433B-5B8E-E9DE-D33D-7CDE54F0CCE4}"/>
                </a:ext>
              </a:extLst>
            </p:cNvPr>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rot="1280596">
              <a:off x="3757550" y="4368852"/>
              <a:ext cx="681721" cy="2094224"/>
            </a:xfrm>
            <a:prstGeom prst="rect">
              <a:avLst/>
            </a:prstGeom>
            <a:noFill/>
            <a:extLst>
              <a:ext uri="{909E8E84-426E-40DD-AFC4-6F175D3DCCD1}">
                <a14:hiddenFill xmlns:a14="http://schemas.microsoft.com/office/drawing/2010/main">
                  <a:solidFill>
                    <a:srgbClr val="FFFFFF"/>
                  </a:solidFill>
                </a14:hiddenFill>
              </a:ext>
            </a:extLst>
          </p:spPr>
        </p:pic>
      </p:grpSp>
      <p:sp>
        <p:nvSpPr>
          <p:cNvPr id="24" name="TextBox 23">
            <a:extLst>
              <a:ext uri="{FF2B5EF4-FFF2-40B4-BE49-F238E27FC236}">
                <a16:creationId xmlns:a16="http://schemas.microsoft.com/office/drawing/2014/main" id="{CFCC2FE8-99EB-A94A-9D93-D248CDB526DE}"/>
              </a:ext>
            </a:extLst>
          </p:cNvPr>
          <p:cNvSpPr txBox="1"/>
          <p:nvPr/>
        </p:nvSpPr>
        <p:spPr>
          <a:xfrm>
            <a:off x="10511722" y="4118384"/>
            <a:ext cx="1621862" cy="1323439"/>
          </a:xfrm>
          <a:prstGeom prst="rect">
            <a:avLst/>
          </a:prstGeom>
          <a:noFill/>
          <a:ln>
            <a:solidFill>
              <a:schemeClr val="tx1"/>
            </a:solidFill>
          </a:ln>
        </p:spPr>
        <p:txBody>
          <a:bodyPr wrap="square" rtlCol="0">
            <a:spAutoFit/>
          </a:bodyPr>
          <a:lstStyle/>
          <a:p>
            <a:r>
              <a:rPr lang="en-CA" sz="2000" dirty="0">
                <a:latin typeface="Segoe UI" panose="020B0502040204020203" pitchFamily="34" charset="0"/>
                <a:cs typeface="Segoe UI" panose="020B0502040204020203" pitchFamily="34" charset="0"/>
              </a:rPr>
              <a:t>SFC scaled upwards to BS centroid (decreased)</a:t>
            </a:r>
            <a:r>
              <a:rPr lang="en-CA" sz="1400" dirty="0"/>
              <a:t> </a:t>
            </a:r>
          </a:p>
        </p:txBody>
      </p:sp>
      <p:sp>
        <p:nvSpPr>
          <p:cNvPr id="26" name="Up-Down Arrow 73">
            <a:extLst>
              <a:ext uri="{FF2B5EF4-FFF2-40B4-BE49-F238E27FC236}">
                <a16:creationId xmlns:a16="http://schemas.microsoft.com/office/drawing/2014/main" id="{ECB16687-15BB-1836-0052-B317C9410A34}"/>
              </a:ext>
            </a:extLst>
          </p:cNvPr>
          <p:cNvSpPr/>
          <p:nvPr/>
        </p:nvSpPr>
        <p:spPr>
          <a:xfrm flipH="1">
            <a:off x="10330317" y="5287835"/>
            <a:ext cx="144098" cy="1101758"/>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50" name="Connector: Elbow 49">
            <a:extLst>
              <a:ext uri="{FF2B5EF4-FFF2-40B4-BE49-F238E27FC236}">
                <a16:creationId xmlns:a16="http://schemas.microsoft.com/office/drawing/2014/main" id="{8F794E8B-CBEC-15EA-2A74-8924C7505656}"/>
              </a:ext>
            </a:extLst>
          </p:cNvPr>
          <p:cNvCxnSpPr>
            <a:stCxn id="24" idx="2"/>
          </p:cNvCxnSpPr>
          <p:nvPr/>
        </p:nvCxnSpPr>
        <p:spPr>
          <a:xfrm rot="5400000">
            <a:off x="10668140" y="5285406"/>
            <a:ext cx="498096" cy="81093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1185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1026"/>
          <p:cNvSpPr>
            <a:spLocks noChangeArrowheads="1"/>
          </p:cNvSpPr>
          <p:nvPr/>
        </p:nvSpPr>
        <p:spPr bwMode="auto">
          <a:xfrm>
            <a:off x="1524001" y="86916"/>
            <a:ext cx="8937171" cy="3754874"/>
          </a:xfrm>
          <a:prstGeom prst="rect">
            <a:avLst/>
          </a:prstGeom>
          <a:noFill/>
          <a:ln w="9525">
            <a:noFill/>
            <a:miter lim="800000"/>
            <a:headEnd/>
            <a:tailEnd/>
          </a:ln>
        </p:spPr>
        <p:txBody>
          <a:bodyPr wrap="square" lIns="0" rIns="0">
            <a:spAutoFit/>
          </a:bodyPr>
          <a:lstStyle/>
          <a:p>
            <a:pPr marL="457200" indent="-457200" algn="ctr" eaLnBrk="0" hangingPunct="0"/>
            <a:r>
              <a:rPr lang="en-US" sz="2800" dirty="0">
                <a:latin typeface="Segoe UI" panose="020B0502040204020203" pitchFamily="34" charset="0"/>
                <a:cs typeface="Segoe UI" panose="020B0502040204020203" pitchFamily="34" charset="0"/>
              </a:rPr>
              <a:t>CCP: Next Steps and Beyond</a:t>
            </a:r>
          </a:p>
          <a:p>
            <a:pPr marL="457200" indent="-457200" algn="ctr" eaLnBrk="0" hangingPunct="0"/>
            <a:endParaRPr lang="en-US" sz="1400" u="sng" dirty="0">
              <a:latin typeface="Segoe UI" panose="020B0502040204020203" pitchFamily="34" charset="0"/>
              <a:cs typeface="Segoe UI" panose="020B0502040204020203" pitchFamily="34" charset="0"/>
            </a:endParaRPr>
          </a:p>
          <a:p>
            <a:pPr marL="914400" lvl="1" indent="-457200" eaLnBrk="0" hangingPunct="0">
              <a:buFont typeface="Arial" panose="020B0604020202020204" pitchFamily="34" charset="0"/>
              <a:buChar char="•"/>
            </a:pPr>
            <a:endParaRPr lang="en-US" sz="2800" dirty="0">
              <a:latin typeface="Segoe UI" panose="020B0502040204020203" pitchFamily="34" charset="0"/>
              <a:cs typeface="Segoe UI" panose="020B0502040204020203" pitchFamily="34" charset="0"/>
            </a:endParaRPr>
          </a:p>
          <a:p>
            <a:pPr marL="914400" lvl="1" indent="-457200" eaLnBrk="0" hangingPunct="0">
              <a:buFont typeface="Arial" panose="020B0604020202020204" pitchFamily="34" charset="0"/>
              <a:buChar char="•"/>
            </a:pPr>
            <a:r>
              <a:rPr lang="en-US" sz="2800" dirty="0">
                <a:latin typeface="Segoe UI" panose="020B0502040204020203" pitchFamily="34" charset="0"/>
                <a:cs typeface="Segoe UI" panose="020B0502040204020203" pitchFamily="34" charset="0"/>
              </a:rPr>
              <a:t>Crown fires in light winds (&lt;10 km/h)?</a:t>
            </a:r>
          </a:p>
          <a:p>
            <a:pPr marL="914400" lvl="1" indent="-457200" eaLnBrk="0" hangingPunct="0">
              <a:buFont typeface="Arial" panose="020B0604020202020204" pitchFamily="34" charset="0"/>
              <a:buChar char="•"/>
            </a:pPr>
            <a:r>
              <a:rPr lang="en-US" sz="2800" dirty="0">
                <a:latin typeface="Segoe UI" panose="020B0502040204020203" pitchFamily="34" charset="0"/>
                <a:cs typeface="Segoe UI" panose="020B0502040204020203" pitchFamily="34" charset="0"/>
              </a:rPr>
              <a:t>Don’t neglect other factors outside model:</a:t>
            </a:r>
          </a:p>
          <a:p>
            <a:pPr marL="1371600" lvl="2" indent="-457200" eaLnBrk="0" hangingPunct="0">
              <a:buFont typeface="Arial" panose="020B0604020202020204" pitchFamily="34" charset="0"/>
              <a:buChar char="•"/>
            </a:pPr>
            <a:r>
              <a:rPr lang="en-US" sz="2800" dirty="0">
                <a:latin typeface="Segoe UI" panose="020B0502040204020203" pitchFamily="34" charset="0"/>
                <a:cs typeface="Segoe UI" panose="020B0502040204020203" pitchFamily="34" charset="0"/>
              </a:rPr>
              <a:t>atmospheric stability </a:t>
            </a:r>
          </a:p>
          <a:p>
            <a:pPr marL="1371600" lvl="2" indent="-457200" eaLnBrk="0" hangingPunct="0">
              <a:buFont typeface="Arial" panose="020B0604020202020204" pitchFamily="34" charset="0"/>
              <a:buChar char="•"/>
            </a:pPr>
            <a:r>
              <a:rPr lang="en-US" sz="2800" dirty="0">
                <a:latin typeface="Segoe UI" panose="020B0502040204020203" pitchFamily="34" charset="0"/>
                <a:cs typeface="Segoe UI" panose="020B0502040204020203" pitchFamily="34" charset="0"/>
              </a:rPr>
              <a:t>understory live mc </a:t>
            </a:r>
          </a:p>
          <a:p>
            <a:pPr marL="1371600" lvl="2" indent="-457200" eaLnBrk="0" hangingPunct="0">
              <a:buFont typeface="Arial" panose="020B0604020202020204" pitchFamily="34" charset="0"/>
              <a:buChar char="•"/>
            </a:pPr>
            <a:r>
              <a:rPr lang="en-US" sz="2800" dirty="0">
                <a:latin typeface="Segoe UI" panose="020B0502040204020203" pitchFamily="34" charset="0"/>
                <a:cs typeface="Segoe UI" panose="020B0502040204020203" pitchFamily="34" charset="0"/>
              </a:rPr>
              <a:t>litter/duff bulk density (how fluffy is your duff??)</a:t>
            </a:r>
          </a:p>
          <a:p>
            <a:pPr marL="1371600" lvl="2" indent="-457200" eaLnBrk="0" hangingPunct="0">
              <a:buFont typeface="Arial" panose="020B0604020202020204" pitchFamily="34" charset="0"/>
              <a:buChar char="•"/>
            </a:pPr>
            <a:endParaRPr lang="en-US" sz="2800" dirty="0">
              <a:latin typeface="Segoe UI" panose="020B0502040204020203" pitchFamily="34" charset="0"/>
              <a:cs typeface="Segoe UI" panose="020B0502040204020203" pitchFamily="34" charset="0"/>
            </a:endParaRPr>
          </a:p>
        </p:txBody>
      </p:sp>
      <p:pic>
        <p:nvPicPr>
          <p:cNvPr id="2" name="Picture 1"/>
          <p:cNvPicPr>
            <a:picLocks noChangeAspect="1"/>
          </p:cNvPicPr>
          <p:nvPr/>
        </p:nvPicPr>
        <p:blipFill>
          <a:blip r:embed="rId3"/>
          <a:stretch>
            <a:fillRect/>
          </a:stretch>
        </p:blipFill>
        <p:spPr>
          <a:xfrm>
            <a:off x="5440136" y="3554186"/>
            <a:ext cx="4076700" cy="3124200"/>
          </a:xfrm>
          <a:prstGeom prst="rect">
            <a:avLst/>
          </a:prstGeom>
        </p:spPr>
      </p:pic>
      <p:sp>
        <p:nvSpPr>
          <p:cNvPr id="5" name="Rectangle 1027"/>
          <p:cNvSpPr>
            <a:spLocks noChangeArrowheads="1"/>
          </p:cNvSpPr>
          <p:nvPr/>
        </p:nvSpPr>
        <p:spPr bwMode="auto">
          <a:xfrm>
            <a:off x="1643747" y="4426564"/>
            <a:ext cx="2982683" cy="1154162"/>
          </a:xfrm>
          <a:prstGeom prst="rect">
            <a:avLst/>
          </a:prstGeom>
          <a:noFill/>
          <a:ln w="9525">
            <a:noFill/>
            <a:miter lim="800000"/>
            <a:headEnd/>
            <a:tailEnd/>
          </a:ln>
        </p:spPr>
        <p:txBody>
          <a:bodyPr wrap="square">
            <a:spAutoFit/>
          </a:bodyPr>
          <a:lstStyle/>
          <a:p>
            <a:endParaRPr lang="en-US" sz="900" dirty="0">
              <a:cs typeface="Times New Roman" pitchFamily="18" charset="0"/>
            </a:endParaRPr>
          </a:p>
          <a:p>
            <a:pPr eaLnBrk="0" hangingPunct="0"/>
            <a:r>
              <a:rPr lang="en-US" sz="2000" dirty="0" err="1"/>
              <a:t>Schwilk</a:t>
            </a:r>
            <a:r>
              <a:rPr lang="en-US" sz="2000" dirty="0"/>
              <a:t> 2015: </a:t>
            </a:r>
          </a:p>
          <a:p>
            <a:pPr eaLnBrk="0" hangingPunct="0"/>
            <a:r>
              <a:rPr lang="en-US" sz="2000" dirty="0"/>
              <a:t>Theoretical relationship between fuel BD and ROS</a:t>
            </a:r>
          </a:p>
        </p:txBody>
      </p:sp>
    </p:spTree>
    <p:extLst>
      <p:ext uri="{BB962C8B-B14F-4D97-AF65-F5344CB8AC3E}">
        <p14:creationId xmlns:p14="http://schemas.microsoft.com/office/powerpoint/2010/main" val="553893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ext Box 2"/>
          <p:cNvSpPr txBox="1">
            <a:spLocks noChangeArrowheads="1"/>
          </p:cNvSpPr>
          <p:nvPr/>
        </p:nvSpPr>
        <p:spPr bwMode="auto">
          <a:xfrm>
            <a:off x="546100" y="1863819"/>
            <a:ext cx="1114679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0"/>
              </a:spcBef>
              <a:buFontTx/>
              <a:buNone/>
            </a:pPr>
            <a:r>
              <a:rPr lang="en-CA" altLang="en-US" sz="1800" dirty="0">
                <a:latin typeface="Segoe UI" panose="020B0502040204020203" pitchFamily="34" charset="0"/>
                <a:cs typeface="Segoe UI" panose="020B0502040204020203" pitchFamily="34" charset="0"/>
              </a:rPr>
              <a:t>I</a:t>
            </a:r>
            <a:r>
              <a:rPr lang="en-CA" altLang="en-US" sz="1800" baseline="-25000" dirty="0">
                <a:latin typeface="Segoe UI" panose="020B0502040204020203" pitchFamily="34" charset="0"/>
                <a:cs typeface="Segoe UI" panose="020B0502040204020203" pitchFamily="34" charset="0"/>
              </a:rPr>
              <a:t>0</a:t>
            </a:r>
            <a:r>
              <a:rPr lang="en-CA" altLang="en-US" sz="1800" dirty="0">
                <a:latin typeface="Segoe UI" panose="020B0502040204020203" pitchFamily="34" charset="0"/>
                <a:cs typeface="Segoe UI" panose="020B0502040204020203" pitchFamily="34" charset="0"/>
              </a:rPr>
              <a:t>: Critical surface intensity for crowning (kW/m)</a:t>
            </a:r>
          </a:p>
          <a:p>
            <a:pPr eaLnBrk="1" hangingPunct="1">
              <a:spcBef>
                <a:spcPct val="0"/>
              </a:spcBef>
              <a:buFontTx/>
              <a:buNone/>
            </a:pPr>
            <a:r>
              <a:rPr lang="en-CA" altLang="en-US" sz="1800" dirty="0">
                <a:latin typeface="Segoe UI" panose="020B0502040204020203" pitchFamily="34" charset="0"/>
                <a:cs typeface="Segoe UI" panose="020B0502040204020203" pitchFamily="34" charset="0"/>
              </a:rPr>
              <a:t>c: Empirical constant</a:t>
            </a:r>
          </a:p>
          <a:p>
            <a:pPr eaLnBrk="1" hangingPunct="1">
              <a:spcBef>
                <a:spcPct val="0"/>
              </a:spcBef>
              <a:buFontTx/>
              <a:buNone/>
            </a:pPr>
            <a:r>
              <a:rPr lang="en-CA" altLang="en-US" sz="1800" dirty="0">
                <a:latin typeface="Segoe UI" panose="020B0502040204020203" pitchFamily="34" charset="0"/>
                <a:cs typeface="Segoe UI" panose="020B0502040204020203" pitchFamily="34" charset="0"/>
              </a:rPr>
              <a:t>h: Heat of ignition (kJ/kg) – Van Wagner’s (1968) lab work suggests </a:t>
            </a:r>
            <a:r>
              <a:rPr lang="en-CA" altLang="en-US" sz="1800" b="1" i="1" dirty="0">
                <a:latin typeface="Segoe UI" panose="020B0502040204020203" pitchFamily="34" charset="0"/>
                <a:cs typeface="Segoe UI" panose="020B0502040204020203" pitchFamily="34" charset="0"/>
              </a:rPr>
              <a:t>h=460 + 26 x FMC</a:t>
            </a:r>
          </a:p>
          <a:p>
            <a:pPr eaLnBrk="1" hangingPunct="1">
              <a:spcBef>
                <a:spcPct val="0"/>
              </a:spcBef>
              <a:buFontTx/>
              <a:buNone/>
            </a:pPr>
            <a:r>
              <a:rPr lang="en-CA" altLang="en-US" sz="1800" dirty="0">
                <a:latin typeface="Segoe UI" panose="020B0502040204020203" pitchFamily="34" charset="0"/>
                <a:cs typeface="Segoe UI" panose="020B0502040204020203" pitchFamily="34" charset="0"/>
              </a:rPr>
              <a:t>z: Live crown base height (LCBH)</a:t>
            </a:r>
          </a:p>
          <a:p>
            <a:pPr eaLnBrk="1" hangingPunct="1">
              <a:spcBef>
                <a:spcPct val="0"/>
              </a:spcBef>
              <a:buFontTx/>
              <a:buNone/>
            </a:pPr>
            <a:endParaRPr lang="en-CA" altLang="en-US" sz="1800" dirty="0">
              <a:latin typeface="Segoe UI" panose="020B0502040204020203" pitchFamily="34" charset="0"/>
              <a:cs typeface="Segoe UI" panose="020B0502040204020203" pitchFamily="34" charset="0"/>
            </a:endParaRPr>
          </a:p>
          <a:p>
            <a:pPr eaLnBrk="1" hangingPunct="1">
              <a:spcBef>
                <a:spcPct val="0"/>
              </a:spcBef>
              <a:buFontTx/>
              <a:buNone/>
            </a:pPr>
            <a:r>
              <a:rPr lang="en-CA" altLang="en-US" sz="1800" dirty="0">
                <a:latin typeface="Segoe UI" panose="020B0502040204020203" pitchFamily="34" charset="0"/>
                <a:cs typeface="Segoe UI" panose="020B0502040204020203" pitchFamily="34" charset="0"/>
              </a:rPr>
              <a:t>Common use: replacing </a:t>
            </a:r>
            <a:r>
              <a:rPr lang="en-CA" altLang="en-US" sz="1800" i="1" dirty="0">
                <a:latin typeface="Segoe UI" panose="020B0502040204020203" pitchFamily="34" charset="0"/>
                <a:cs typeface="Segoe UI" panose="020B0502040204020203" pitchFamily="34" charset="0"/>
              </a:rPr>
              <a:t>I</a:t>
            </a:r>
            <a:r>
              <a:rPr lang="en-CA" altLang="en-US" sz="1800" i="1" baseline="-25000" dirty="0">
                <a:latin typeface="Segoe UI" panose="020B0502040204020203" pitchFamily="34" charset="0"/>
                <a:cs typeface="Segoe UI" panose="020B0502040204020203" pitchFamily="34" charset="0"/>
              </a:rPr>
              <a:t>0</a:t>
            </a:r>
            <a:r>
              <a:rPr lang="en-CA" altLang="en-US" sz="1800" dirty="0">
                <a:latin typeface="Segoe UI" panose="020B0502040204020203" pitchFamily="34" charset="0"/>
                <a:cs typeface="Segoe UI" panose="020B0502040204020203" pitchFamily="34" charset="0"/>
              </a:rPr>
              <a:t> with Byram’s (1959) fireline intensity equation: </a:t>
            </a:r>
            <a:r>
              <a:rPr lang="en-CA" altLang="en-US" sz="1800" b="1" i="1" dirty="0">
                <a:latin typeface="Segoe UI" panose="020B0502040204020203" pitchFamily="34" charset="0"/>
                <a:cs typeface="Segoe UI" panose="020B0502040204020203" pitchFamily="34" charset="0"/>
              </a:rPr>
              <a:t>I = H x w x ROS</a:t>
            </a:r>
            <a:endParaRPr lang="en-CA" altLang="en-US" sz="1800" b="1" i="1" u="sng" dirty="0">
              <a:latin typeface="Segoe UI" panose="020B0502040204020203" pitchFamily="34" charset="0"/>
              <a:cs typeface="Segoe UI" panose="020B0502040204020203" pitchFamily="34" charset="0"/>
            </a:endParaRPr>
          </a:p>
          <a:p>
            <a:pPr eaLnBrk="1" hangingPunct="1">
              <a:spcBef>
                <a:spcPct val="0"/>
              </a:spcBef>
              <a:buFontTx/>
              <a:buNone/>
            </a:pPr>
            <a:r>
              <a:rPr lang="en-CA" altLang="en-US" sz="1800" dirty="0">
                <a:latin typeface="Segoe UI" panose="020B0502040204020203" pitchFamily="34" charset="0"/>
                <a:cs typeface="Segoe UI" panose="020B0502040204020203" pitchFamily="34" charset="0"/>
              </a:rPr>
              <a:t>Rearrange to solve for </a:t>
            </a:r>
            <a:r>
              <a:rPr lang="en-CA" altLang="en-US" sz="1800" b="1" dirty="0">
                <a:latin typeface="Segoe UI" panose="020B0502040204020203" pitchFamily="34" charset="0"/>
                <a:cs typeface="Segoe UI" panose="020B0502040204020203" pitchFamily="34" charset="0"/>
              </a:rPr>
              <a:t>critical </a:t>
            </a:r>
            <a:r>
              <a:rPr lang="en-CA" altLang="en-US" sz="1800" b="1" dirty="0" err="1">
                <a:latin typeface="Segoe UI" panose="020B0502040204020203" pitchFamily="34" charset="0"/>
                <a:cs typeface="Segoe UI" panose="020B0502040204020203" pitchFamily="34" charset="0"/>
              </a:rPr>
              <a:t>sROS</a:t>
            </a:r>
            <a:r>
              <a:rPr lang="en-CA" altLang="en-US" sz="1800" dirty="0">
                <a:latin typeface="Segoe UI" panose="020B0502040204020203" pitchFamily="34" charset="0"/>
                <a:cs typeface="Segoe UI" panose="020B0502040204020203" pitchFamily="34" charset="0"/>
              </a:rPr>
              <a:t> (FCFDG 1992; Van Wagner 1993; Scott and Reinhardt 2001)</a:t>
            </a:r>
          </a:p>
          <a:p>
            <a:pPr eaLnBrk="1" hangingPunct="1">
              <a:spcBef>
                <a:spcPct val="0"/>
              </a:spcBef>
              <a:buFontTx/>
              <a:buNone/>
            </a:pPr>
            <a:endParaRPr lang="en-CA" altLang="en-US" sz="1800" dirty="0">
              <a:latin typeface="Segoe UI" panose="020B0502040204020203" pitchFamily="34" charset="0"/>
              <a:cs typeface="Segoe UI" panose="020B0502040204020203" pitchFamily="34" charset="0"/>
            </a:endParaRPr>
          </a:p>
          <a:p>
            <a:pPr eaLnBrk="1" hangingPunct="1">
              <a:spcBef>
                <a:spcPct val="0"/>
              </a:spcBef>
              <a:buFontTx/>
              <a:buNone/>
            </a:pPr>
            <a:endParaRPr lang="en-CA" altLang="en-US" sz="1800" dirty="0">
              <a:latin typeface="Segoe UI" panose="020B0502040204020203" pitchFamily="34" charset="0"/>
              <a:cs typeface="Segoe UI" panose="020B0502040204020203" pitchFamily="34" charset="0"/>
            </a:endParaRPr>
          </a:p>
          <a:p>
            <a:pPr eaLnBrk="1" hangingPunct="1">
              <a:spcBef>
                <a:spcPct val="0"/>
              </a:spcBef>
              <a:buFontTx/>
              <a:buNone/>
            </a:pPr>
            <a:endParaRPr lang="en-CA" altLang="en-US" sz="1800" dirty="0">
              <a:latin typeface="Segoe UI" panose="020B0502040204020203" pitchFamily="34" charset="0"/>
              <a:cs typeface="Segoe UI" panose="020B0502040204020203" pitchFamily="34" charset="0"/>
            </a:endParaRPr>
          </a:p>
        </p:txBody>
      </p:sp>
      <mc:AlternateContent xmlns:mc="http://schemas.openxmlformats.org/markup-compatibility/2006" xmlns:a14="http://schemas.microsoft.com/office/drawing/2010/main">
        <mc:Choice Requires="a14">
          <p:sp>
            <p:nvSpPr>
              <p:cNvPr id="6" name="Text Box 2"/>
              <p:cNvSpPr txBox="1">
                <a:spLocks noChangeArrowheads="1"/>
              </p:cNvSpPr>
              <p:nvPr/>
            </p:nvSpPr>
            <p:spPr bwMode="auto">
              <a:xfrm>
                <a:off x="336177" y="163286"/>
                <a:ext cx="11618258" cy="1754326"/>
              </a:xfrm>
              <a:prstGeom prst="rect">
                <a:avLst/>
              </a:prstGeom>
              <a:noFill/>
              <a:ln>
                <a:noFill/>
              </a:ln>
              <a:extLst>
                <a:ext uri="{909E8E84-426E-40DD-AFC4-6F175D3DCCD1}">
                  <a14:hiddenFill>
                    <a:solidFill>
                      <a:srgbClr val="FFFFFF"/>
                    </a:solidFill>
                  </a14:hiddenFill>
                </a:ext>
                <a:ext uri="{91240B29-F687-4F45-9708-019B960494DF}">
                  <a14:hiddenLine w="317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800" dirty="0">
                    <a:latin typeface="Segoe UI" panose="020B0502040204020203" pitchFamily="34" charset="0"/>
                    <a:cs typeface="Segoe UI" panose="020B0502040204020203" pitchFamily="34" charset="0"/>
                  </a:rPr>
                  <a:t>CE Van Wagner (1977) crown fire initiation model:</a:t>
                </a:r>
              </a:p>
              <a:p>
                <a:pPr algn="ctr" eaLnBrk="1" hangingPunct="1">
                  <a:spcBef>
                    <a:spcPct val="0"/>
                  </a:spcBef>
                  <a:buFontTx/>
                  <a:buNone/>
                </a:pPr>
                <a:r>
                  <a:rPr lang="en-US" altLang="en-US" sz="2800" dirty="0">
                    <a:latin typeface="Segoe UI" panose="020B0502040204020203" pitchFamily="34" charset="0"/>
                    <a:cs typeface="Segoe UI" panose="020B0502040204020203" pitchFamily="34" charset="0"/>
                  </a:rPr>
                  <a:t>Physical &amp; conceptual framework for crown fire in FBP System </a:t>
                </a:r>
              </a:p>
              <a:p>
                <a:pPr algn="ctr" eaLnBrk="1" hangingPunct="1">
                  <a:spcBef>
                    <a:spcPct val="0"/>
                  </a:spcBef>
                  <a:buFontTx/>
                  <a:buNone/>
                </a:pPr>
                <a:endParaRPr lang="en-US" altLang="en-US" sz="1600" u="sng" dirty="0">
                  <a:latin typeface="Segoe UI" panose="020B0502040204020203" pitchFamily="34" charset="0"/>
                  <a:cs typeface="Segoe UI" panose="020B0502040204020203" pitchFamily="34" charset="0"/>
                </a:endParaRPr>
              </a:p>
              <a:p>
                <a:pPr algn="ctr" eaLnBrk="1" hangingPunct="1">
                  <a:spcBef>
                    <a:spcPct val="0"/>
                  </a:spcBef>
                  <a:buFontTx/>
                  <a:buNone/>
                </a:pPr>
                <a14:m>
                  <m:oMathPara xmlns:m="http://schemas.openxmlformats.org/officeDocument/2006/math">
                    <m:oMathParaPr>
                      <m:jc m:val="centerGroup"/>
                    </m:oMathParaPr>
                    <m:oMath xmlns:m="http://schemas.openxmlformats.org/officeDocument/2006/math">
                      <m:sSub>
                        <m:sSubPr>
                          <m:ctrlPr>
                            <a:rPr lang="en-CA" sz="2800" b="1" i="1" smtClean="0">
                              <a:effectLst/>
                              <a:latin typeface="Cambria Math" panose="02040503050406030204" pitchFamily="18" charset="0"/>
                            </a:rPr>
                          </m:ctrlPr>
                        </m:sSubPr>
                        <m:e>
                          <m:r>
                            <a:rPr lang="en-CA" b="1" i="1">
                              <a:effectLst/>
                              <a:latin typeface="Cambria Math" panose="02040503050406030204" pitchFamily="18" charset="0"/>
                              <a:ea typeface="Cambria" panose="02040503050406030204" pitchFamily="18" charset="0"/>
                              <a:cs typeface="Times New Roman" panose="02020603050405020304" pitchFamily="18" charset="0"/>
                            </a:rPr>
                            <m:t>𝑰</m:t>
                          </m:r>
                        </m:e>
                        <m:sub>
                          <m:r>
                            <a:rPr lang="en-CA" b="1" i="1">
                              <a:effectLst/>
                              <a:latin typeface="Cambria Math" panose="02040503050406030204" pitchFamily="18" charset="0"/>
                              <a:ea typeface="Cambria" panose="02040503050406030204" pitchFamily="18" charset="0"/>
                              <a:cs typeface="Times New Roman" panose="02020603050405020304" pitchFamily="18" charset="0"/>
                            </a:rPr>
                            <m:t>𝟎</m:t>
                          </m:r>
                        </m:sub>
                      </m:sSub>
                      <m:r>
                        <a:rPr lang="en-CA" b="1" i="1">
                          <a:effectLst/>
                          <a:latin typeface="Cambria Math" panose="02040503050406030204" pitchFamily="18" charset="0"/>
                          <a:ea typeface="Cambria" panose="02040503050406030204" pitchFamily="18" charset="0"/>
                          <a:cs typeface="Times New Roman" panose="02020603050405020304" pitchFamily="18" charset="0"/>
                        </a:rPr>
                        <m:t>=</m:t>
                      </m:r>
                      <m:sSup>
                        <m:sSupPr>
                          <m:ctrlPr>
                            <a:rPr lang="en-CA" sz="2800" b="1" i="1" smtClean="0">
                              <a:effectLst/>
                              <a:latin typeface="Cambria Math" panose="02040503050406030204" pitchFamily="18" charset="0"/>
                            </a:rPr>
                          </m:ctrlPr>
                        </m:sSupPr>
                        <m:e>
                          <m:r>
                            <a:rPr lang="en-CA" sz="2800" b="1" i="1" smtClean="0">
                              <a:effectLst/>
                              <a:latin typeface="Cambria Math" panose="02040503050406030204" pitchFamily="18" charset="0"/>
                            </a:rPr>
                            <m:t>(</m:t>
                          </m:r>
                          <m:r>
                            <a:rPr lang="en-CA" sz="2800" b="1" i="1" smtClean="0">
                              <a:effectLst/>
                              <a:latin typeface="Cambria Math" panose="02040503050406030204" pitchFamily="18" charset="0"/>
                            </a:rPr>
                            <m:t>𝒄𝒉𝒛</m:t>
                          </m:r>
                          <m:r>
                            <a:rPr lang="en-CA" sz="2800" b="1" i="1" smtClean="0">
                              <a:effectLst/>
                              <a:latin typeface="Cambria Math" panose="02040503050406030204" pitchFamily="18" charset="0"/>
                            </a:rPr>
                            <m:t>)</m:t>
                          </m:r>
                        </m:e>
                        <m:sup>
                          <m:r>
                            <a:rPr lang="en-CA" b="1" i="1">
                              <a:effectLst/>
                              <a:latin typeface="Cambria Math" panose="02040503050406030204" pitchFamily="18" charset="0"/>
                              <a:ea typeface="Cambria" panose="02040503050406030204" pitchFamily="18" charset="0"/>
                              <a:cs typeface="Times New Roman" panose="02020603050405020304" pitchFamily="18" charset="0"/>
                            </a:rPr>
                            <m:t>𝟏</m:t>
                          </m:r>
                          <m:r>
                            <a:rPr lang="en-CA" b="1" i="1">
                              <a:effectLst/>
                              <a:latin typeface="Cambria Math" panose="02040503050406030204" pitchFamily="18" charset="0"/>
                              <a:ea typeface="Cambria" panose="02040503050406030204" pitchFamily="18" charset="0"/>
                              <a:cs typeface="Times New Roman" panose="02020603050405020304" pitchFamily="18" charset="0"/>
                            </a:rPr>
                            <m:t>.</m:t>
                          </m:r>
                          <m:r>
                            <a:rPr lang="en-CA" b="1" i="1">
                              <a:effectLst/>
                              <a:latin typeface="Cambria Math" panose="02040503050406030204" pitchFamily="18" charset="0"/>
                              <a:ea typeface="Cambria" panose="02040503050406030204" pitchFamily="18" charset="0"/>
                              <a:cs typeface="Times New Roman" panose="02020603050405020304" pitchFamily="18" charset="0"/>
                            </a:rPr>
                            <m:t>𝟓</m:t>
                          </m:r>
                        </m:sup>
                      </m:sSup>
                    </m:oMath>
                  </m:oMathPara>
                </a14:m>
                <a:endParaRPr lang="en-US" altLang="en-US" sz="4400" b="1" u="sng" dirty="0">
                  <a:latin typeface="Segoe UI" panose="020B0502040204020203" pitchFamily="34" charset="0"/>
                  <a:cs typeface="Segoe UI" panose="020B0502040204020203" pitchFamily="34" charset="0"/>
                </a:endParaRPr>
              </a:p>
            </p:txBody>
          </p:sp>
        </mc:Choice>
        <mc:Fallback xmlns="">
          <p:sp>
            <p:nvSpPr>
              <p:cNvPr id="6" name="Text Box 2"/>
              <p:cNvSpPr txBox="1">
                <a:spLocks noRot="1" noChangeAspect="1" noMove="1" noResize="1" noEditPoints="1" noAdjustHandles="1" noChangeArrowheads="1" noChangeShapeType="1" noTextEdit="1"/>
              </p:cNvSpPr>
              <p:nvPr/>
            </p:nvSpPr>
            <p:spPr bwMode="auto">
              <a:xfrm>
                <a:off x="336177" y="163286"/>
                <a:ext cx="11618258" cy="1754326"/>
              </a:xfrm>
              <a:prstGeom prst="rect">
                <a:avLst/>
              </a:prstGeom>
              <a:blipFill>
                <a:blip r:embed="rId3"/>
                <a:stretch>
                  <a:fillRect t="-3819"/>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800000"/>
                    <a:headEnd/>
                    <a:tailEnd/>
                  </a14:hiddenLine>
                </a:ext>
              </a:extLst>
            </p:spPr>
            <p:txBody>
              <a:bodyPr/>
              <a:lstStyle/>
              <a:p>
                <a:r>
                  <a:rPr lang="en-CA">
                    <a:noFill/>
                  </a:rPr>
                  <a:t> </a:t>
                </a:r>
              </a:p>
            </p:txBody>
          </p:sp>
        </mc:Fallback>
      </mc:AlternateContent>
      <p:pic>
        <p:nvPicPr>
          <p:cNvPr id="7" name="Picture 6">
            <a:extLst>
              <a:ext uri="{FF2B5EF4-FFF2-40B4-BE49-F238E27FC236}">
                <a16:creationId xmlns:a16="http://schemas.microsoft.com/office/drawing/2014/main" id="{89198C3C-2261-ABC7-4310-1A35934973C2}"/>
              </a:ext>
            </a:extLst>
          </p:cNvPr>
          <p:cNvPicPr>
            <a:picLocks noChangeAspect="1"/>
          </p:cNvPicPr>
          <p:nvPr/>
        </p:nvPicPr>
        <p:blipFill rotWithShape="1">
          <a:blip r:embed="rId4"/>
          <a:srcRect l="18811" t="31203" r="67841" b="18556"/>
          <a:stretch/>
        </p:blipFill>
        <p:spPr>
          <a:xfrm>
            <a:off x="5219699" y="4370925"/>
            <a:ext cx="2349501" cy="2487075"/>
          </a:xfrm>
          <a:prstGeom prst="rect">
            <a:avLst/>
          </a:prstGeom>
        </p:spPr>
      </p:pic>
      <p:pic>
        <p:nvPicPr>
          <p:cNvPr id="11" name="Picture 10">
            <a:extLst>
              <a:ext uri="{FF2B5EF4-FFF2-40B4-BE49-F238E27FC236}">
                <a16:creationId xmlns:a16="http://schemas.microsoft.com/office/drawing/2014/main" id="{1E037B6E-9145-70F6-AAA1-E6AE7E4956A0}"/>
              </a:ext>
            </a:extLst>
          </p:cNvPr>
          <p:cNvPicPr>
            <a:picLocks noChangeAspect="1"/>
          </p:cNvPicPr>
          <p:nvPr/>
        </p:nvPicPr>
        <p:blipFill rotWithShape="1">
          <a:blip r:embed="rId5"/>
          <a:srcRect l="11743" t="30313" r="74792" b="29301"/>
          <a:stretch/>
        </p:blipFill>
        <p:spPr>
          <a:xfrm>
            <a:off x="1168660" y="4293662"/>
            <a:ext cx="2948196" cy="2487075"/>
          </a:xfrm>
          <a:prstGeom prst="rect">
            <a:avLst/>
          </a:prstGeom>
        </p:spPr>
      </p:pic>
      <p:sp>
        <p:nvSpPr>
          <p:cNvPr id="12" name="TextBox 11">
            <a:extLst>
              <a:ext uri="{FF2B5EF4-FFF2-40B4-BE49-F238E27FC236}">
                <a16:creationId xmlns:a16="http://schemas.microsoft.com/office/drawing/2014/main" id="{0ECCF5CC-7C8C-13A3-61FD-7D078CCC9B4D}"/>
              </a:ext>
            </a:extLst>
          </p:cNvPr>
          <p:cNvSpPr txBox="1"/>
          <p:nvPr/>
        </p:nvSpPr>
        <p:spPr>
          <a:xfrm>
            <a:off x="139960" y="4924644"/>
            <a:ext cx="1245870" cy="1015663"/>
          </a:xfrm>
          <a:prstGeom prst="rect">
            <a:avLst/>
          </a:prstGeom>
          <a:noFill/>
        </p:spPr>
        <p:txBody>
          <a:bodyPr wrap="square" rtlCol="0">
            <a:spAutoFit/>
          </a:bodyPr>
          <a:lstStyle/>
          <a:p>
            <a:r>
              <a:rPr lang="en-CA" sz="2000" b="1" dirty="0"/>
              <a:t>Surface fire near </a:t>
            </a:r>
            <a:r>
              <a:rPr lang="en-CA" sz="2000" b="1" i="1" dirty="0"/>
              <a:t>I</a:t>
            </a:r>
            <a:r>
              <a:rPr lang="en-CA" sz="2000" b="1" i="1" baseline="-25000" dirty="0"/>
              <a:t>0</a:t>
            </a:r>
          </a:p>
        </p:txBody>
      </p:sp>
      <p:sp>
        <p:nvSpPr>
          <p:cNvPr id="2" name="TextBox 1">
            <a:extLst>
              <a:ext uri="{FF2B5EF4-FFF2-40B4-BE49-F238E27FC236}">
                <a16:creationId xmlns:a16="http://schemas.microsoft.com/office/drawing/2014/main" id="{EC755F65-345E-9D46-0710-2469F53FB466}"/>
              </a:ext>
            </a:extLst>
          </p:cNvPr>
          <p:cNvSpPr txBox="1"/>
          <p:nvPr/>
        </p:nvSpPr>
        <p:spPr>
          <a:xfrm>
            <a:off x="4434840" y="4913807"/>
            <a:ext cx="1403501" cy="1959511"/>
          </a:xfrm>
          <a:prstGeom prst="rect">
            <a:avLst/>
          </a:prstGeom>
          <a:noFill/>
        </p:spPr>
        <p:txBody>
          <a:bodyPr wrap="square" rtlCol="0">
            <a:spAutoFit/>
          </a:bodyPr>
          <a:lstStyle/>
          <a:p>
            <a:r>
              <a:rPr lang="en-CA" sz="2000" b="1" dirty="0"/>
              <a:t>Crown fire</a:t>
            </a:r>
          </a:p>
          <a:p>
            <a:endParaRPr lang="en-CA" sz="2000" b="1" i="1" baseline="-25000" dirty="0"/>
          </a:p>
          <a:p>
            <a:endParaRPr lang="en-CA" sz="2000" b="1" i="1" baseline="-25000" dirty="0"/>
          </a:p>
          <a:p>
            <a:endParaRPr lang="en-CA" sz="2000" b="1" i="1" baseline="-25000" dirty="0"/>
          </a:p>
          <a:p>
            <a:r>
              <a:rPr lang="en-CA" sz="1600" dirty="0"/>
              <a:t>(Alexander and Cruz 2016)</a:t>
            </a:r>
          </a:p>
          <a:p>
            <a:endParaRPr lang="en-CA" sz="2000" b="1" i="1" baseline="-25000" dirty="0"/>
          </a:p>
        </p:txBody>
      </p:sp>
      <p:grpSp>
        <p:nvGrpSpPr>
          <p:cNvPr id="5" name="Group 4">
            <a:extLst>
              <a:ext uri="{FF2B5EF4-FFF2-40B4-BE49-F238E27FC236}">
                <a16:creationId xmlns:a16="http://schemas.microsoft.com/office/drawing/2014/main" id="{38FD6031-8F6C-F1E1-BE26-293EDD7A5469}"/>
              </a:ext>
            </a:extLst>
          </p:cNvPr>
          <p:cNvGrpSpPr>
            <a:grpSpLocks noChangeAspect="1"/>
          </p:cNvGrpSpPr>
          <p:nvPr/>
        </p:nvGrpSpPr>
        <p:grpSpPr>
          <a:xfrm>
            <a:off x="8650663" y="4476967"/>
            <a:ext cx="3188239" cy="1754326"/>
            <a:chOff x="6912461" y="4020156"/>
            <a:chExt cx="4604864" cy="2478315"/>
          </a:xfrm>
        </p:grpSpPr>
        <p:pic>
          <p:nvPicPr>
            <p:cNvPr id="3" name="Picture 3" descr="img022">
              <a:extLst>
                <a:ext uri="{FF2B5EF4-FFF2-40B4-BE49-F238E27FC236}">
                  <a16:creationId xmlns:a16="http://schemas.microsoft.com/office/drawing/2014/main" id="{6D966216-C5AE-7330-FF9D-6E4CE2A44D44}"/>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912461" y="4020156"/>
              <a:ext cx="2608770" cy="2478315"/>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4" name="Picture 3" descr="A person wearing a hat and glasses&#10;&#10;Description automatically generated">
              <a:extLst>
                <a:ext uri="{FF2B5EF4-FFF2-40B4-BE49-F238E27FC236}">
                  <a16:creationId xmlns:a16="http://schemas.microsoft.com/office/drawing/2014/main" id="{74608FD4-4778-4CCF-B9D4-1581922F3BE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521230" y="4020156"/>
              <a:ext cx="1996095" cy="2478315"/>
            </a:xfrm>
            <a:prstGeom prst="rect">
              <a:avLst/>
            </a:prstGeom>
            <a:ln w="19050">
              <a:solidFill>
                <a:schemeClr val="tx1"/>
              </a:solidFill>
            </a:ln>
          </p:spPr>
        </p:pic>
      </p:grpSp>
      <p:sp>
        <p:nvSpPr>
          <p:cNvPr id="8" name="TextBox 7">
            <a:extLst>
              <a:ext uri="{FF2B5EF4-FFF2-40B4-BE49-F238E27FC236}">
                <a16:creationId xmlns:a16="http://schemas.microsoft.com/office/drawing/2014/main" id="{FD939E48-DC7E-902C-E63C-8E02A1D73928}"/>
              </a:ext>
            </a:extLst>
          </p:cNvPr>
          <p:cNvSpPr txBox="1"/>
          <p:nvPr/>
        </p:nvSpPr>
        <p:spPr>
          <a:xfrm>
            <a:off x="8518353" y="6270702"/>
            <a:ext cx="3688887" cy="369332"/>
          </a:xfrm>
          <a:prstGeom prst="rect">
            <a:avLst/>
          </a:prstGeom>
          <a:noFill/>
        </p:spPr>
        <p:txBody>
          <a:bodyPr wrap="square" rtlCol="0">
            <a:spAutoFit/>
          </a:bodyPr>
          <a:lstStyle/>
          <a:p>
            <a:r>
              <a:rPr lang="en-CA" sz="1800" dirty="0"/>
              <a:t>Charles E. Van Wagner: 1924-2023</a:t>
            </a:r>
          </a:p>
        </p:txBody>
      </p:sp>
    </p:spTree>
    <p:extLst>
      <p:ext uri="{BB962C8B-B14F-4D97-AF65-F5344CB8AC3E}">
        <p14:creationId xmlns:p14="http://schemas.microsoft.com/office/powerpoint/2010/main" val="1356222204"/>
      </p:ext>
    </p:extLst>
  </p:cSld>
  <p:clrMapOvr>
    <a:masterClrMapping/>
  </p:clrMapOvr>
  <mc:AlternateContent xmlns:mc="http://schemas.openxmlformats.org/markup-compatibility/2006" xmlns:p14="http://schemas.microsoft.com/office/powerpoint/2010/main">
    <mc:Choice Requires="p14">
      <p:transition spd="slow" p14:dur="2000" advTm="193937"/>
    </mc:Choice>
    <mc:Fallback xmlns="">
      <p:transition spd="slow" advTm="193937"/>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9415F7-EDB6-8860-DF9A-7238CA4A6C9F}"/>
              </a:ext>
            </a:extLst>
          </p:cNvPr>
          <p:cNvPicPr>
            <a:picLocks noChangeAspect="1"/>
          </p:cNvPicPr>
          <p:nvPr/>
        </p:nvPicPr>
        <p:blipFill>
          <a:blip r:embed="rId3"/>
          <a:stretch>
            <a:fillRect/>
          </a:stretch>
        </p:blipFill>
        <p:spPr>
          <a:xfrm>
            <a:off x="0" y="0"/>
            <a:ext cx="7017950" cy="5659395"/>
          </a:xfrm>
          <a:prstGeom prst="rect">
            <a:avLst/>
          </a:prstGeom>
        </p:spPr>
      </p:pic>
      <p:sp>
        <p:nvSpPr>
          <p:cNvPr id="6" name="Content Placeholder 2">
            <a:extLst>
              <a:ext uri="{FF2B5EF4-FFF2-40B4-BE49-F238E27FC236}">
                <a16:creationId xmlns:a16="http://schemas.microsoft.com/office/drawing/2014/main" id="{90E76DAE-40AC-2869-A5DE-F87A4CF50F3B}"/>
              </a:ext>
            </a:extLst>
          </p:cNvPr>
          <p:cNvSpPr txBox="1">
            <a:spLocks/>
          </p:cNvSpPr>
          <p:nvPr/>
        </p:nvSpPr>
        <p:spPr>
          <a:xfrm>
            <a:off x="7030993" y="337908"/>
            <a:ext cx="5049795" cy="20918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b="0" i="0" dirty="0">
                <a:solidFill>
                  <a:srgbClr val="000000"/>
                </a:solidFill>
                <a:effectLst/>
                <a:latin typeface="GillSansStd"/>
              </a:rPr>
              <a:t>Empirical alternatives:</a:t>
            </a:r>
          </a:p>
          <a:p>
            <a:pPr marL="0" indent="0">
              <a:buFontTx/>
              <a:buNone/>
            </a:pPr>
            <a:r>
              <a:rPr lang="en-CA" dirty="0">
                <a:solidFill>
                  <a:srgbClr val="000000"/>
                </a:solidFill>
                <a:latin typeface="GillSansStd"/>
              </a:rPr>
              <a:t>CFIS </a:t>
            </a:r>
            <a:r>
              <a:rPr lang="en-CA" sz="2400" dirty="0">
                <a:solidFill>
                  <a:srgbClr val="000000"/>
                </a:solidFill>
                <a:latin typeface="GillSansStd"/>
              </a:rPr>
              <a:t>(Cruz et al., 2003-2004)</a:t>
            </a:r>
            <a:r>
              <a:rPr lang="en-CA" dirty="0">
                <a:solidFill>
                  <a:srgbClr val="000000"/>
                </a:solidFill>
                <a:latin typeface="GillSansStd"/>
              </a:rPr>
              <a:t>, </a:t>
            </a:r>
            <a:r>
              <a:rPr lang="en-CA" dirty="0" err="1">
                <a:solidFill>
                  <a:srgbClr val="000000"/>
                </a:solidFill>
                <a:latin typeface="GillSansStd"/>
              </a:rPr>
              <a:t>ConPyro</a:t>
            </a:r>
            <a:r>
              <a:rPr lang="en-CA" dirty="0">
                <a:solidFill>
                  <a:srgbClr val="000000"/>
                </a:solidFill>
                <a:latin typeface="GillSansStd"/>
              </a:rPr>
              <a:t> </a:t>
            </a:r>
            <a:r>
              <a:rPr lang="en-CA" sz="2400" dirty="0">
                <a:solidFill>
                  <a:srgbClr val="000000"/>
                </a:solidFill>
                <a:latin typeface="GillSansStd"/>
              </a:rPr>
              <a:t>(Perrakis et al. 2020, 2023)</a:t>
            </a:r>
            <a:endParaRPr lang="en-CA" b="0" i="0" dirty="0">
              <a:solidFill>
                <a:srgbClr val="000000"/>
              </a:solidFill>
              <a:effectLst/>
              <a:latin typeface="GillSansStd"/>
            </a:endParaRPr>
          </a:p>
          <a:p>
            <a:pPr marL="0" indent="0">
              <a:buFontTx/>
              <a:buNone/>
            </a:pPr>
            <a:endParaRPr lang="en-CA" kern="0" dirty="0">
              <a:solidFill>
                <a:srgbClr val="000000"/>
              </a:solidFill>
              <a:latin typeface="GillSansStd"/>
              <a:cs typeface="Segoe UI" panose="020B0502040204020203" pitchFamily="34" charset="0"/>
            </a:endParaRPr>
          </a:p>
          <a:p>
            <a:pPr marL="0" indent="0">
              <a:buFontTx/>
              <a:buNone/>
            </a:pPr>
            <a:endParaRPr lang="en-CA" sz="1800" kern="0" dirty="0">
              <a:solidFill>
                <a:srgbClr val="000000"/>
              </a:solidFill>
              <a:latin typeface="GillSansStd"/>
              <a:cs typeface="Segoe UI" panose="020B0502040204020203" pitchFamily="34" charset="0"/>
            </a:endParaRPr>
          </a:p>
        </p:txBody>
      </p:sp>
      <p:sp>
        <p:nvSpPr>
          <p:cNvPr id="2" name="TextBox 1">
            <a:extLst>
              <a:ext uri="{FF2B5EF4-FFF2-40B4-BE49-F238E27FC236}">
                <a16:creationId xmlns:a16="http://schemas.microsoft.com/office/drawing/2014/main" id="{E9F78574-331C-FC68-D586-EF4301568ADA}"/>
              </a:ext>
            </a:extLst>
          </p:cNvPr>
          <p:cNvSpPr txBox="1"/>
          <p:nvPr/>
        </p:nvSpPr>
        <p:spPr>
          <a:xfrm>
            <a:off x="0" y="5659395"/>
            <a:ext cx="7017950" cy="830997"/>
          </a:xfrm>
          <a:prstGeom prst="rect">
            <a:avLst/>
          </a:prstGeom>
          <a:noFill/>
        </p:spPr>
        <p:txBody>
          <a:bodyPr wrap="square" rtlCol="0">
            <a:spAutoFit/>
          </a:bodyPr>
          <a:lstStyle/>
          <a:p>
            <a:pPr marL="0" indent="0">
              <a:buFontTx/>
              <a:buNone/>
            </a:pPr>
            <a:r>
              <a:rPr lang="en-CA" kern="0" dirty="0">
                <a:solidFill>
                  <a:srgbClr val="000000"/>
                </a:solidFill>
                <a:latin typeface="GillSansStd"/>
                <a:cs typeface="Segoe UI" panose="020B0502040204020203" pitchFamily="34" charset="0"/>
              </a:rPr>
              <a:t>60 Years of field-scale experimental burning projects in boreal, sub-boreal forests (n=113… and counting).</a:t>
            </a:r>
          </a:p>
        </p:txBody>
      </p:sp>
      <p:pic>
        <p:nvPicPr>
          <p:cNvPr id="11" name="Picture 10" descr="Chart, scatter chart&#10;&#10;Description automatically generated">
            <a:extLst>
              <a:ext uri="{FF2B5EF4-FFF2-40B4-BE49-F238E27FC236}">
                <a16:creationId xmlns:a16="http://schemas.microsoft.com/office/drawing/2014/main" id="{FE66A1FF-4AD7-986C-36C6-F1B98CCD3385}"/>
              </a:ext>
            </a:extLst>
          </p:cNvPr>
          <p:cNvPicPr>
            <a:picLocks noChangeAspect="1"/>
          </p:cNvPicPr>
          <p:nvPr/>
        </p:nvPicPr>
        <p:blipFill rotWithShape="1">
          <a:blip r:embed="rId4"/>
          <a:srcRect t="1047"/>
          <a:stretch/>
        </p:blipFill>
        <p:spPr bwMode="auto">
          <a:xfrm>
            <a:off x="7525265" y="2429769"/>
            <a:ext cx="4502066" cy="2829513"/>
          </a:xfrm>
          <a:prstGeom prst="rect">
            <a:avLst/>
          </a:prstGeom>
          <a:ln w="19050">
            <a:solidFill>
              <a:schemeClr val="tx2"/>
            </a:solid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966512FD-CAA2-2D03-A23D-43730CB0AF22}"/>
              </a:ext>
            </a:extLst>
          </p:cNvPr>
          <p:cNvPicPr>
            <a:picLocks noChangeAspect="1"/>
          </p:cNvPicPr>
          <p:nvPr/>
        </p:nvPicPr>
        <p:blipFill rotWithShape="1">
          <a:blip r:embed="rId5"/>
          <a:srcRect l="17994" t="25676" r="65114" b="16502"/>
          <a:stretch/>
        </p:blipFill>
        <p:spPr>
          <a:xfrm>
            <a:off x="9304824" y="3672676"/>
            <a:ext cx="2775964" cy="2672603"/>
          </a:xfrm>
          <a:prstGeom prst="rect">
            <a:avLst/>
          </a:prstGeom>
        </p:spPr>
      </p:pic>
      <p:pic>
        <p:nvPicPr>
          <p:cNvPr id="13" name="Picture 12">
            <a:extLst>
              <a:ext uri="{FF2B5EF4-FFF2-40B4-BE49-F238E27FC236}">
                <a16:creationId xmlns:a16="http://schemas.microsoft.com/office/drawing/2014/main" id="{DAFE6A89-6DC4-0BBC-1877-17F2B6348FC2}"/>
              </a:ext>
            </a:extLst>
          </p:cNvPr>
          <p:cNvPicPr>
            <a:picLocks noChangeAspect="1"/>
          </p:cNvPicPr>
          <p:nvPr/>
        </p:nvPicPr>
        <p:blipFill rotWithShape="1">
          <a:blip r:embed="rId6"/>
          <a:srcRect l="17983" t="28063" r="65289" b="13685"/>
          <a:stretch/>
        </p:blipFill>
        <p:spPr>
          <a:xfrm>
            <a:off x="7952750" y="4139303"/>
            <a:ext cx="2775964" cy="2718697"/>
          </a:xfrm>
          <a:prstGeom prst="rect">
            <a:avLst/>
          </a:prstGeom>
          <a:ln w="25400">
            <a:solidFill>
              <a:schemeClr val="tx1"/>
            </a:solidFill>
          </a:ln>
        </p:spPr>
      </p:pic>
      <p:grpSp>
        <p:nvGrpSpPr>
          <p:cNvPr id="15" name="Group 14">
            <a:extLst>
              <a:ext uri="{FF2B5EF4-FFF2-40B4-BE49-F238E27FC236}">
                <a16:creationId xmlns:a16="http://schemas.microsoft.com/office/drawing/2014/main" id="{8F1C5C93-DC66-0489-4E28-89A70803F8F0}"/>
              </a:ext>
            </a:extLst>
          </p:cNvPr>
          <p:cNvGrpSpPr/>
          <p:nvPr/>
        </p:nvGrpSpPr>
        <p:grpSpPr>
          <a:xfrm>
            <a:off x="7275743" y="2259700"/>
            <a:ext cx="4560294" cy="3775074"/>
            <a:chOff x="7152176" y="2570206"/>
            <a:chExt cx="4560294" cy="3775074"/>
          </a:xfrm>
        </p:grpSpPr>
        <p:grpSp>
          <p:nvGrpSpPr>
            <p:cNvPr id="10" name="Group 9">
              <a:extLst>
                <a:ext uri="{FF2B5EF4-FFF2-40B4-BE49-F238E27FC236}">
                  <a16:creationId xmlns:a16="http://schemas.microsoft.com/office/drawing/2014/main" id="{5F428D05-6329-0341-8DA8-68F21CE6AB2B}"/>
                </a:ext>
              </a:extLst>
            </p:cNvPr>
            <p:cNvGrpSpPr/>
            <p:nvPr/>
          </p:nvGrpSpPr>
          <p:grpSpPr>
            <a:xfrm>
              <a:off x="7152176" y="2586926"/>
              <a:ext cx="4560294" cy="3758353"/>
              <a:chOff x="7216347" y="2655068"/>
              <a:chExt cx="4560294" cy="3758353"/>
            </a:xfrm>
          </p:grpSpPr>
          <p:grpSp>
            <p:nvGrpSpPr>
              <p:cNvPr id="3" name="Group 2">
                <a:extLst>
                  <a:ext uri="{FF2B5EF4-FFF2-40B4-BE49-F238E27FC236}">
                    <a16:creationId xmlns:a16="http://schemas.microsoft.com/office/drawing/2014/main" id="{84682A24-8FB0-972B-86D5-F2EC0A3029C7}"/>
                  </a:ext>
                </a:extLst>
              </p:cNvPr>
              <p:cNvGrpSpPr/>
              <p:nvPr/>
            </p:nvGrpSpPr>
            <p:grpSpPr>
              <a:xfrm>
                <a:off x="7216347" y="2655068"/>
                <a:ext cx="4560294" cy="3758353"/>
                <a:chOff x="3874403" y="3119718"/>
                <a:chExt cx="4560294" cy="3758353"/>
              </a:xfrm>
            </p:grpSpPr>
            <p:pic>
              <p:nvPicPr>
                <p:cNvPr id="4" name="Picture 3">
                  <a:extLst>
                    <a:ext uri="{FF2B5EF4-FFF2-40B4-BE49-F238E27FC236}">
                      <a16:creationId xmlns:a16="http://schemas.microsoft.com/office/drawing/2014/main" id="{1C010948-A212-B6BA-EBD4-3EB31EC03A50}"/>
                    </a:ext>
                  </a:extLst>
                </p:cNvPr>
                <p:cNvPicPr>
                  <a:picLocks noChangeAspect="1"/>
                </p:cNvPicPr>
                <p:nvPr/>
              </p:nvPicPr>
              <p:blipFill>
                <a:blip r:embed="rId7"/>
                <a:stretch>
                  <a:fillRect/>
                </a:stretch>
              </p:blipFill>
              <p:spPr>
                <a:xfrm>
                  <a:off x="4074458" y="3119718"/>
                  <a:ext cx="4360239" cy="3583542"/>
                </a:xfrm>
                <a:prstGeom prst="rect">
                  <a:avLst/>
                </a:prstGeom>
                <a:solidFill>
                  <a:schemeClr val="accent1"/>
                </a:solidFill>
              </p:spPr>
            </p:pic>
            <p:sp>
              <p:nvSpPr>
                <p:cNvPr id="7" name="TextBox 6">
                  <a:extLst>
                    <a:ext uri="{FF2B5EF4-FFF2-40B4-BE49-F238E27FC236}">
                      <a16:creationId xmlns:a16="http://schemas.microsoft.com/office/drawing/2014/main" id="{7FEFADE0-5553-AE93-9E9A-004F17A87D6E}"/>
                    </a:ext>
                  </a:extLst>
                </p:cNvPr>
                <p:cNvSpPr txBox="1"/>
                <p:nvPr/>
              </p:nvSpPr>
              <p:spPr>
                <a:xfrm>
                  <a:off x="3874403" y="6477961"/>
                  <a:ext cx="4560294" cy="400110"/>
                </a:xfrm>
                <a:prstGeom prst="rect">
                  <a:avLst/>
                </a:prstGeom>
                <a:solidFill>
                  <a:schemeClr val="accent3"/>
                </a:solidFill>
              </p:spPr>
              <p:txBody>
                <a:bodyPr wrap="square" rtlCol="0">
                  <a:spAutoFit/>
                </a:bodyPr>
                <a:lstStyle/>
                <a:p>
                  <a:pPr algn="ctr"/>
                  <a:r>
                    <a:rPr lang="en-CA" sz="2000" dirty="0"/>
                    <a:t>Wind speed (km/h)</a:t>
                  </a:r>
                </a:p>
              </p:txBody>
            </p:sp>
            <p:sp>
              <p:nvSpPr>
                <p:cNvPr id="8" name="TextBox 7">
                  <a:extLst>
                    <a:ext uri="{FF2B5EF4-FFF2-40B4-BE49-F238E27FC236}">
                      <a16:creationId xmlns:a16="http://schemas.microsoft.com/office/drawing/2014/main" id="{B9010659-1A81-F43C-B6D5-CA3F28747383}"/>
                    </a:ext>
                  </a:extLst>
                </p:cNvPr>
                <p:cNvSpPr txBox="1"/>
                <p:nvPr/>
              </p:nvSpPr>
              <p:spPr>
                <a:xfrm rot="16200000">
                  <a:off x="2768322" y="4532936"/>
                  <a:ext cx="2612272" cy="400110"/>
                </a:xfrm>
                <a:prstGeom prst="rect">
                  <a:avLst/>
                </a:prstGeom>
                <a:solidFill>
                  <a:schemeClr val="accent3"/>
                </a:solidFill>
              </p:spPr>
              <p:txBody>
                <a:bodyPr wrap="square" rtlCol="0">
                  <a:spAutoFit/>
                </a:bodyPr>
                <a:lstStyle/>
                <a:p>
                  <a:pPr algn="ctr"/>
                  <a:r>
                    <a:rPr lang="en-CA" sz="2000" dirty="0"/>
                    <a:t>P(CFO)</a:t>
                  </a:r>
                </a:p>
              </p:txBody>
            </p:sp>
          </p:grpSp>
          <p:sp>
            <p:nvSpPr>
              <p:cNvPr id="9" name="TextBox 8">
                <a:extLst>
                  <a:ext uri="{FF2B5EF4-FFF2-40B4-BE49-F238E27FC236}">
                    <a16:creationId xmlns:a16="http://schemas.microsoft.com/office/drawing/2014/main" id="{393BE9E2-C8CC-592D-6EAB-400A28076033}"/>
                  </a:ext>
                </a:extLst>
              </p:cNvPr>
              <p:cNvSpPr txBox="1"/>
              <p:nvPr/>
            </p:nvSpPr>
            <p:spPr>
              <a:xfrm>
                <a:off x="7983695" y="4134135"/>
                <a:ext cx="3557515" cy="400110"/>
              </a:xfrm>
              <a:prstGeom prst="rect">
                <a:avLst/>
              </a:prstGeom>
              <a:solidFill>
                <a:schemeClr val="accent3"/>
              </a:solidFill>
            </p:spPr>
            <p:txBody>
              <a:bodyPr wrap="square" rtlCol="0">
                <a:spAutoFit/>
              </a:bodyPr>
              <a:lstStyle/>
              <a:p>
                <a:pPr algn="ctr"/>
                <a:r>
                  <a:rPr lang="en-CA" sz="2000" dirty="0"/>
                  <a:t>FSG=3      6           9          12m</a:t>
                </a:r>
              </a:p>
            </p:txBody>
          </p:sp>
        </p:grpSp>
        <p:sp>
          <p:nvSpPr>
            <p:cNvPr id="14" name="Rectangle 13">
              <a:extLst>
                <a:ext uri="{FF2B5EF4-FFF2-40B4-BE49-F238E27FC236}">
                  <a16:creationId xmlns:a16="http://schemas.microsoft.com/office/drawing/2014/main" id="{5BB77719-BD82-10AC-CFC0-ACD8F9735B36}"/>
                </a:ext>
              </a:extLst>
            </p:cNvPr>
            <p:cNvSpPr/>
            <p:nvPr/>
          </p:nvSpPr>
          <p:spPr>
            <a:xfrm>
              <a:off x="7152176" y="2570206"/>
              <a:ext cx="4560294" cy="3775074"/>
            </a:xfrm>
            <a:prstGeom prst="rect">
              <a:avLst/>
            </a:prstGeom>
            <a:noFill/>
            <a:ln w="19050">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1083103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790C3-766E-A708-4F59-665CFFD62995}"/>
            </a:ext>
          </a:extLst>
        </p:cNvPr>
        <p:cNvGrpSpPr/>
        <p:nvPr/>
      </p:nvGrpSpPr>
      <p:grpSpPr>
        <a:xfrm>
          <a:off x="0" y="0"/>
          <a:ext cx="0" cy="0"/>
          <a:chOff x="0" y="0"/>
          <a:chExt cx="0" cy="0"/>
        </a:xfrm>
      </p:grpSpPr>
      <p:sp>
        <p:nvSpPr>
          <p:cNvPr id="16385" name="Rectangle 1026">
            <a:extLst>
              <a:ext uri="{FF2B5EF4-FFF2-40B4-BE49-F238E27FC236}">
                <a16:creationId xmlns:a16="http://schemas.microsoft.com/office/drawing/2014/main" id="{221C7B61-A385-8CBC-6518-8A7AF42B5574}"/>
              </a:ext>
            </a:extLst>
          </p:cNvPr>
          <p:cNvSpPr>
            <a:spLocks noChangeArrowheads="1"/>
          </p:cNvSpPr>
          <p:nvPr/>
        </p:nvSpPr>
        <p:spPr bwMode="auto">
          <a:xfrm>
            <a:off x="732862" y="86917"/>
            <a:ext cx="10645558" cy="461665"/>
          </a:xfrm>
          <a:prstGeom prst="rect">
            <a:avLst/>
          </a:prstGeom>
          <a:noFill/>
          <a:ln w="9525">
            <a:noFill/>
            <a:miter lim="800000"/>
            <a:headEnd/>
            <a:tailEnd/>
          </a:ln>
        </p:spPr>
        <p:txBody>
          <a:bodyPr wrap="square" lIns="0" rIns="0">
            <a:spAutoFit/>
          </a:bodyPr>
          <a:lstStyle/>
          <a:p>
            <a:pPr marL="457200" indent="-457200" algn="ctr" eaLnBrk="0" hangingPunct="0"/>
            <a:r>
              <a:rPr lang="en-US" b="1" dirty="0">
                <a:latin typeface="Segoe UI" panose="020B0502040204020203" pitchFamily="34" charset="0"/>
                <a:cs typeface="Segoe UI" panose="020B0502040204020203" pitchFamily="34" charset="0"/>
              </a:rPr>
              <a:t>Stand structure and ladder fuels</a:t>
            </a:r>
          </a:p>
        </p:txBody>
      </p:sp>
      <p:sp>
        <p:nvSpPr>
          <p:cNvPr id="16386" name="Rectangle 1027">
            <a:extLst>
              <a:ext uri="{FF2B5EF4-FFF2-40B4-BE49-F238E27FC236}">
                <a16:creationId xmlns:a16="http://schemas.microsoft.com/office/drawing/2014/main" id="{F452A58A-FEF8-C5A6-7B84-4548B6A11787}"/>
              </a:ext>
            </a:extLst>
          </p:cNvPr>
          <p:cNvSpPr>
            <a:spLocks noChangeArrowheads="1"/>
          </p:cNvSpPr>
          <p:nvPr/>
        </p:nvSpPr>
        <p:spPr bwMode="auto">
          <a:xfrm>
            <a:off x="1524000" y="4262438"/>
            <a:ext cx="9144000" cy="609600"/>
          </a:xfrm>
          <a:prstGeom prst="rect">
            <a:avLst/>
          </a:prstGeom>
          <a:noFill/>
          <a:ln w="9525">
            <a:noFill/>
            <a:miter lim="800000"/>
            <a:headEnd/>
            <a:tailEnd/>
          </a:ln>
        </p:spPr>
        <p:txBody>
          <a:bodyPr>
            <a:spAutoFit/>
          </a:bodyPr>
          <a:lstStyle/>
          <a:p>
            <a:endParaRPr lang="en-US" sz="1000">
              <a:cs typeface="Times New Roman" pitchFamily="18" charset="0"/>
            </a:endParaRPr>
          </a:p>
          <a:p>
            <a:pPr eaLnBrk="0" hangingPunct="0"/>
            <a:endParaRPr lang="en-US"/>
          </a:p>
        </p:txBody>
      </p:sp>
      <p:sp>
        <p:nvSpPr>
          <p:cNvPr id="2" name="Rectangle 1027">
            <a:extLst>
              <a:ext uri="{FF2B5EF4-FFF2-40B4-BE49-F238E27FC236}">
                <a16:creationId xmlns:a16="http://schemas.microsoft.com/office/drawing/2014/main" id="{7C8265D6-DD41-55F0-10EA-473A5ADD6295}"/>
              </a:ext>
            </a:extLst>
          </p:cNvPr>
          <p:cNvSpPr>
            <a:spLocks noChangeArrowheads="1"/>
          </p:cNvSpPr>
          <p:nvPr/>
        </p:nvSpPr>
        <p:spPr bwMode="auto">
          <a:xfrm>
            <a:off x="381338" y="1141691"/>
            <a:ext cx="4708822" cy="2923877"/>
          </a:xfrm>
          <a:prstGeom prst="rect">
            <a:avLst/>
          </a:prstGeom>
          <a:noFill/>
          <a:ln w="9525">
            <a:noFill/>
            <a:miter lim="800000"/>
            <a:headEnd/>
            <a:tailEnd/>
          </a:ln>
        </p:spPr>
        <p:txBody>
          <a:bodyPr wrap="square">
            <a:spAutoFit/>
          </a:bodyPr>
          <a:lstStyle/>
          <a:p>
            <a:pPr eaLnBrk="0" hangingPunct="0"/>
            <a:r>
              <a:rPr lang="en-US" u="sng" dirty="0"/>
              <a:t>Challenge:</a:t>
            </a:r>
            <a:endParaRPr lang="en-US" dirty="0"/>
          </a:p>
          <a:p>
            <a:pPr eaLnBrk="0" hangingPunct="0"/>
            <a:r>
              <a:rPr lang="en-US" dirty="0"/>
              <a:t>Van Wagner (1977), other models and linkages assume simple canopy structure.</a:t>
            </a:r>
          </a:p>
          <a:p>
            <a:pPr eaLnBrk="0" hangingPunct="0"/>
            <a:endParaRPr lang="en-US" dirty="0"/>
          </a:p>
          <a:p>
            <a:pPr eaLnBrk="0" hangingPunct="0"/>
            <a:r>
              <a:rPr lang="en-US" dirty="0"/>
              <a:t>E.g. mature pine sp. stands</a:t>
            </a:r>
          </a:p>
          <a:p>
            <a:pPr eaLnBrk="0" hangingPunct="0"/>
            <a:endParaRPr lang="en-US" dirty="0"/>
          </a:p>
          <a:p>
            <a:pPr eaLnBrk="0" hangingPunct="0"/>
            <a:endParaRPr lang="en-US" sz="1600" dirty="0"/>
          </a:p>
        </p:txBody>
      </p:sp>
      <p:sp>
        <p:nvSpPr>
          <p:cNvPr id="8" name="TextBox 7">
            <a:extLst>
              <a:ext uri="{FF2B5EF4-FFF2-40B4-BE49-F238E27FC236}">
                <a16:creationId xmlns:a16="http://schemas.microsoft.com/office/drawing/2014/main" id="{92869CD6-746D-9E47-164B-A13D23C2241D}"/>
              </a:ext>
            </a:extLst>
          </p:cNvPr>
          <p:cNvSpPr txBox="1"/>
          <p:nvPr/>
        </p:nvSpPr>
        <p:spPr>
          <a:xfrm>
            <a:off x="5090160" y="5588319"/>
            <a:ext cx="6585081" cy="707886"/>
          </a:xfrm>
          <a:prstGeom prst="rect">
            <a:avLst/>
          </a:prstGeom>
          <a:solidFill>
            <a:schemeClr val="accent3"/>
          </a:solidFill>
        </p:spPr>
        <p:txBody>
          <a:bodyPr wrap="square" rtlCol="0">
            <a:spAutoFit/>
          </a:bodyPr>
          <a:lstStyle/>
          <a:p>
            <a:r>
              <a:rPr lang="en-CA" sz="2000" dirty="0"/>
              <a:t>Simple conifer stand with clear separation (≥ 1-2 m) between surface fuel bed and canopy fuels; minimal ladder fuels. </a:t>
            </a:r>
          </a:p>
        </p:txBody>
      </p:sp>
      <p:pic>
        <p:nvPicPr>
          <p:cNvPr id="11" name="Picture 10" descr="A black and white image of trees&#10;&#10;Description automatically generated">
            <a:extLst>
              <a:ext uri="{FF2B5EF4-FFF2-40B4-BE49-F238E27FC236}">
                <a16:creationId xmlns:a16="http://schemas.microsoft.com/office/drawing/2014/main" id="{A9ABE170-81C1-1471-FF3C-33AA04210F8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5556" t="21703" r="7338"/>
          <a:stretch/>
        </p:blipFill>
        <p:spPr>
          <a:xfrm>
            <a:off x="5292250" y="1310583"/>
            <a:ext cx="6180899" cy="4112118"/>
          </a:xfrm>
          <a:prstGeom prst="rect">
            <a:avLst/>
          </a:prstGeom>
          <a:ln w="19050">
            <a:solidFill>
              <a:schemeClr val="tx1"/>
            </a:solidFill>
          </a:ln>
        </p:spPr>
      </p:pic>
      <p:pic>
        <p:nvPicPr>
          <p:cNvPr id="13" name="Picture 12" descr="A forest with many trees&#10;&#10;Description automatically generated">
            <a:extLst>
              <a:ext uri="{FF2B5EF4-FFF2-40B4-BE49-F238E27FC236}">
                <a16:creationId xmlns:a16="http://schemas.microsoft.com/office/drawing/2014/main" id="{69D0F76C-6C8F-188D-5A23-CE7A5C59051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6759" y="3612042"/>
            <a:ext cx="3932411" cy="2958853"/>
          </a:xfrm>
          <a:prstGeom prst="rect">
            <a:avLst/>
          </a:prstGeom>
        </p:spPr>
      </p:pic>
    </p:spTree>
    <p:extLst>
      <p:ext uri="{BB962C8B-B14F-4D97-AF65-F5344CB8AC3E}">
        <p14:creationId xmlns:p14="http://schemas.microsoft.com/office/powerpoint/2010/main" val="30430465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AA7D4-891D-5CA1-B6F4-BCC12A2FB7EB}"/>
            </a:ext>
          </a:extLst>
        </p:cNvPr>
        <p:cNvGrpSpPr/>
        <p:nvPr/>
      </p:nvGrpSpPr>
      <p:grpSpPr>
        <a:xfrm>
          <a:off x="0" y="0"/>
          <a:ext cx="0" cy="0"/>
          <a:chOff x="0" y="0"/>
          <a:chExt cx="0" cy="0"/>
        </a:xfrm>
      </p:grpSpPr>
      <p:sp>
        <p:nvSpPr>
          <p:cNvPr id="16385" name="Rectangle 1026">
            <a:extLst>
              <a:ext uri="{FF2B5EF4-FFF2-40B4-BE49-F238E27FC236}">
                <a16:creationId xmlns:a16="http://schemas.microsoft.com/office/drawing/2014/main" id="{F22BBD7A-CBC1-8119-D2DF-91D202E7C550}"/>
              </a:ext>
            </a:extLst>
          </p:cNvPr>
          <p:cNvSpPr>
            <a:spLocks noChangeArrowheads="1"/>
          </p:cNvSpPr>
          <p:nvPr/>
        </p:nvSpPr>
        <p:spPr bwMode="auto">
          <a:xfrm>
            <a:off x="732862" y="86917"/>
            <a:ext cx="10645558" cy="461665"/>
          </a:xfrm>
          <a:prstGeom prst="rect">
            <a:avLst/>
          </a:prstGeom>
          <a:noFill/>
          <a:ln w="9525">
            <a:noFill/>
            <a:miter lim="800000"/>
            <a:headEnd/>
            <a:tailEnd/>
          </a:ln>
        </p:spPr>
        <p:txBody>
          <a:bodyPr wrap="square" lIns="0" rIns="0">
            <a:spAutoFit/>
          </a:bodyPr>
          <a:lstStyle/>
          <a:p>
            <a:pPr marL="457200" indent="-457200" algn="ctr" eaLnBrk="0" hangingPunct="0"/>
            <a:r>
              <a:rPr lang="en-US" b="1" dirty="0">
                <a:latin typeface="Segoe UI" panose="020B0502040204020203" pitchFamily="34" charset="0"/>
                <a:cs typeface="Segoe UI" panose="020B0502040204020203" pitchFamily="34" charset="0"/>
              </a:rPr>
              <a:t>Stand structure and ladder fuels: standing dead woody fuels</a:t>
            </a:r>
          </a:p>
        </p:txBody>
      </p:sp>
      <p:sp>
        <p:nvSpPr>
          <p:cNvPr id="16386" name="Rectangle 1027">
            <a:extLst>
              <a:ext uri="{FF2B5EF4-FFF2-40B4-BE49-F238E27FC236}">
                <a16:creationId xmlns:a16="http://schemas.microsoft.com/office/drawing/2014/main" id="{BBFCCF0E-AE13-4059-B54D-DAFF8CF9BDEB}"/>
              </a:ext>
            </a:extLst>
          </p:cNvPr>
          <p:cNvSpPr>
            <a:spLocks noChangeArrowheads="1"/>
          </p:cNvSpPr>
          <p:nvPr/>
        </p:nvSpPr>
        <p:spPr bwMode="auto">
          <a:xfrm>
            <a:off x="1524000" y="4262438"/>
            <a:ext cx="9144000" cy="609600"/>
          </a:xfrm>
          <a:prstGeom prst="rect">
            <a:avLst/>
          </a:prstGeom>
          <a:noFill/>
          <a:ln w="9525">
            <a:noFill/>
            <a:miter lim="800000"/>
            <a:headEnd/>
            <a:tailEnd/>
          </a:ln>
        </p:spPr>
        <p:txBody>
          <a:bodyPr>
            <a:spAutoFit/>
          </a:bodyPr>
          <a:lstStyle/>
          <a:p>
            <a:endParaRPr lang="en-US" sz="1000">
              <a:cs typeface="Times New Roman" pitchFamily="18" charset="0"/>
            </a:endParaRPr>
          </a:p>
          <a:p>
            <a:pPr eaLnBrk="0" hangingPunct="0"/>
            <a:endParaRPr lang="en-US"/>
          </a:p>
        </p:txBody>
      </p:sp>
      <p:sp>
        <p:nvSpPr>
          <p:cNvPr id="2" name="Rectangle 1027">
            <a:extLst>
              <a:ext uri="{FF2B5EF4-FFF2-40B4-BE49-F238E27FC236}">
                <a16:creationId xmlns:a16="http://schemas.microsoft.com/office/drawing/2014/main" id="{AF39C961-8C05-1312-0076-CF3093624096}"/>
              </a:ext>
            </a:extLst>
          </p:cNvPr>
          <p:cNvSpPr>
            <a:spLocks noChangeArrowheads="1"/>
          </p:cNvSpPr>
          <p:nvPr/>
        </p:nvSpPr>
        <p:spPr bwMode="auto">
          <a:xfrm>
            <a:off x="381338" y="1141691"/>
            <a:ext cx="4221142" cy="2185214"/>
          </a:xfrm>
          <a:prstGeom prst="rect">
            <a:avLst/>
          </a:prstGeom>
          <a:noFill/>
          <a:ln w="9525">
            <a:noFill/>
            <a:miter lim="800000"/>
            <a:headEnd/>
            <a:tailEnd/>
          </a:ln>
        </p:spPr>
        <p:txBody>
          <a:bodyPr wrap="square">
            <a:spAutoFit/>
          </a:bodyPr>
          <a:lstStyle/>
          <a:p>
            <a:pPr eaLnBrk="0" hangingPunct="0"/>
            <a:r>
              <a:rPr lang="en-US" u="sng" dirty="0"/>
              <a:t>Challenge 1:</a:t>
            </a:r>
            <a:endParaRPr lang="en-US" dirty="0"/>
          </a:p>
          <a:p>
            <a:pPr eaLnBrk="0" hangingPunct="0"/>
            <a:r>
              <a:rPr lang="en-US" b="1" dirty="0"/>
              <a:t>Standing dead ladder fuels </a:t>
            </a:r>
            <a:r>
              <a:rPr lang="en-US" dirty="0"/>
              <a:t>are common in mid-successional stands</a:t>
            </a:r>
          </a:p>
          <a:p>
            <a:pPr eaLnBrk="0" hangingPunct="0"/>
            <a:endParaRPr lang="en-US" dirty="0"/>
          </a:p>
          <a:p>
            <a:pPr eaLnBrk="0" hangingPunct="0"/>
            <a:endParaRPr lang="en-US" sz="1600" dirty="0"/>
          </a:p>
        </p:txBody>
      </p:sp>
      <p:sp>
        <p:nvSpPr>
          <p:cNvPr id="8" name="TextBox 7">
            <a:extLst>
              <a:ext uri="{FF2B5EF4-FFF2-40B4-BE49-F238E27FC236}">
                <a16:creationId xmlns:a16="http://schemas.microsoft.com/office/drawing/2014/main" id="{45DC8492-FCD0-FB84-B912-A540CB938932}"/>
              </a:ext>
            </a:extLst>
          </p:cNvPr>
          <p:cNvSpPr txBox="1"/>
          <p:nvPr/>
        </p:nvSpPr>
        <p:spPr>
          <a:xfrm>
            <a:off x="6055641" y="5486400"/>
            <a:ext cx="5460856" cy="1015663"/>
          </a:xfrm>
          <a:prstGeom prst="rect">
            <a:avLst/>
          </a:prstGeom>
          <a:solidFill>
            <a:schemeClr val="accent3"/>
          </a:solidFill>
        </p:spPr>
        <p:txBody>
          <a:bodyPr wrap="square" rtlCol="0">
            <a:spAutoFit/>
          </a:bodyPr>
          <a:lstStyle/>
          <a:p>
            <a:r>
              <a:rPr lang="en-CA" sz="2000" dirty="0"/>
              <a:t>Single-story conifer stand, abundant standing dead ladder fuels (LF). Estimate LF consumption as &lt; 1 cm particles (as per Stocks 1987)</a:t>
            </a:r>
          </a:p>
        </p:txBody>
      </p:sp>
      <p:pic>
        <p:nvPicPr>
          <p:cNvPr id="6" name="Picture 5" descr="A forest of trees with no leaves&#10;&#10;Description automatically generated">
            <a:extLst>
              <a:ext uri="{FF2B5EF4-FFF2-40B4-BE49-F238E27FC236}">
                <a16:creationId xmlns:a16="http://schemas.microsoft.com/office/drawing/2014/main" id="{1BFA4E38-43F7-CD3A-4C38-BE9AA3143C7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542" y="3059607"/>
            <a:ext cx="4593578" cy="3058479"/>
          </a:xfrm>
          <a:prstGeom prst="rect">
            <a:avLst/>
          </a:prstGeom>
        </p:spPr>
      </p:pic>
      <p:grpSp>
        <p:nvGrpSpPr>
          <p:cNvPr id="5" name="Group 4">
            <a:extLst>
              <a:ext uri="{FF2B5EF4-FFF2-40B4-BE49-F238E27FC236}">
                <a16:creationId xmlns:a16="http://schemas.microsoft.com/office/drawing/2014/main" id="{58BF6EAD-216D-ECE1-0E7C-62A07D0861F9}"/>
              </a:ext>
            </a:extLst>
          </p:cNvPr>
          <p:cNvGrpSpPr/>
          <p:nvPr/>
        </p:nvGrpSpPr>
        <p:grpSpPr>
          <a:xfrm>
            <a:off x="5568938" y="1112520"/>
            <a:ext cx="6156956" cy="4373880"/>
            <a:chOff x="5568938" y="1112520"/>
            <a:chExt cx="6156956" cy="4373880"/>
          </a:xfrm>
        </p:grpSpPr>
        <p:pic>
          <p:nvPicPr>
            <p:cNvPr id="4" name="Picture 3" descr="A silhouette of trees and graph&#10;&#10;Description automatically generated">
              <a:extLst>
                <a:ext uri="{FF2B5EF4-FFF2-40B4-BE49-F238E27FC236}">
                  <a16:creationId xmlns:a16="http://schemas.microsoft.com/office/drawing/2014/main" id="{D0FEC6E5-E0C1-52D0-4ECB-6B0490305A15}"/>
                </a:ext>
              </a:extLst>
            </p:cNvPr>
            <p:cNvPicPr>
              <a:picLocks noChangeAspect="1"/>
            </p:cNvPicPr>
            <p:nvPr/>
          </p:nvPicPr>
          <p:blipFill rotWithShape="1">
            <a:blip r:embed="rId4">
              <a:extLst>
                <a:ext uri="{28A0092B-C50C-407E-A947-70E740481C1C}">
                  <a14:useLocalDpi xmlns:a14="http://schemas.microsoft.com/office/drawing/2010/main" val="0"/>
                </a:ext>
              </a:extLst>
            </a:blip>
            <a:srcRect l="20819"/>
            <a:stretch/>
          </p:blipFill>
          <p:spPr>
            <a:xfrm>
              <a:off x="5568938" y="1112520"/>
              <a:ext cx="6156956" cy="4373880"/>
            </a:xfrm>
            <a:prstGeom prst="rect">
              <a:avLst/>
            </a:prstGeom>
            <a:ln w="19050">
              <a:solidFill>
                <a:schemeClr val="tx1"/>
              </a:solidFill>
            </a:ln>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2C1A89DF-F1C9-E341-42DF-23EF459790DE}"/>
                    </a:ext>
                  </a:extLst>
                </p:cNvPr>
                <p:cNvSpPr txBox="1"/>
                <p:nvPr/>
              </p:nvSpPr>
              <p:spPr>
                <a:xfrm>
                  <a:off x="5568938" y="3713322"/>
                  <a:ext cx="442627" cy="523220"/>
                </a:xfrm>
                <a:prstGeom prst="rect">
                  <a:avLst/>
                </a:prstGeom>
                <a:solidFill>
                  <a:schemeClr val="accent3"/>
                </a:solidFill>
              </p:spPr>
              <p:txBody>
                <a:bodyPr wrap="square" rtlCol="0">
                  <a:spAutoFit/>
                </a:bodyPr>
                <a:lstStyle/>
                <a:p>
                  <a:pPr algn="ctr"/>
                  <a14:m>
                    <m:oMath xmlns:m="http://schemas.openxmlformats.org/officeDocument/2006/math">
                      <m:acc>
                        <m:accPr>
                          <m:chr m:val="̅"/>
                          <m:ctrlPr>
                            <a:rPr lang="en-CA" sz="2800" i="1" smtClean="0">
                              <a:latin typeface="Cambria Math" panose="02040503050406030204" pitchFamily="18" charset="0"/>
                            </a:rPr>
                          </m:ctrlPr>
                        </m:accPr>
                        <m:e>
                          <m:r>
                            <a:rPr lang="en-CA" sz="2800" b="0" i="1" smtClean="0">
                              <a:latin typeface="Cambria Math" panose="02040503050406030204" pitchFamily="18" charset="0"/>
                            </a:rPr>
                            <m:t>𝑧</m:t>
                          </m:r>
                        </m:e>
                      </m:acc>
                    </m:oMath>
                  </a14:m>
                  <a:r>
                    <a:rPr lang="en-CA" sz="2800" dirty="0"/>
                    <a:t>  </a:t>
                  </a:r>
                </a:p>
              </p:txBody>
            </p:sp>
          </mc:Choice>
          <mc:Fallback xmlns="">
            <p:sp>
              <p:nvSpPr>
                <p:cNvPr id="7" name="TextBox 6">
                  <a:extLst>
                    <a:ext uri="{FF2B5EF4-FFF2-40B4-BE49-F238E27FC236}">
                      <a16:creationId xmlns:a16="http://schemas.microsoft.com/office/drawing/2014/main" id="{2C1A89DF-F1C9-E341-42DF-23EF459790DE}"/>
                    </a:ext>
                  </a:extLst>
                </p:cNvPr>
                <p:cNvSpPr txBox="1">
                  <a:spLocks noRot="1" noChangeAspect="1" noMove="1" noResize="1" noEditPoints="1" noAdjustHandles="1" noChangeArrowheads="1" noChangeShapeType="1" noTextEdit="1"/>
                </p:cNvSpPr>
                <p:nvPr/>
              </p:nvSpPr>
              <p:spPr>
                <a:xfrm>
                  <a:off x="5568938" y="3713322"/>
                  <a:ext cx="442627" cy="523220"/>
                </a:xfrm>
                <a:prstGeom prst="rect">
                  <a:avLst/>
                </a:prstGeom>
                <a:blipFill>
                  <a:blip r:embed="rId5"/>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354D0CB7-4427-04E7-A6CF-37A225892BF4}"/>
                    </a:ext>
                  </a:extLst>
                </p:cNvPr>
                <p:cNvSpPr txBox="1"/>
                <p:nvPr/>
              </p:nvSpPr>
              <p:spPr>
                <a:xfrm>
                  <a:off x="6362738" y="4445645"/>
                  <a:ext cx="395587" cy="523220"/>
                </a:xfrm>
                <a:prstGeom prst="rect">
                  <a:avLst/>
                </a:prstGeom>
                <a:solidFill>
                  <a:schemeClr val="accent3"/>
                </a:solidFill>
              </p:spPr>
              <p:txBody>
                <a:bodyPr wrap="square" rtlCol="0">
                  <a:spAutoFit/>
                </a:bodyPr>
                <a:lstStyle/>
                <a:p>
                  <a:pPr algn="ctr"/>
                  <a14:m>
                    <m:oMath xmlns:m="http://schemas.openxmlformats.org/officeDocument/2006/math">
                      <m:sSub>
                        <m:sSubPr>
                          <m:ctrlPr>
                            <a:rPr lang="en-CA" sz="2800" i="1" smtClean="0">
                              <a:latin typeface="Cambria Math" panose="02040503050406030204" pitchFamily="18" charset="0"/>
                            </a:rPr>
                          </m:ctrlPr>
                        </m:sSubPr>
                        <m:e>
                          <m:r>
                            <a:rPr lang="en-CA" sz="2800" b="0" i="1" smtClean="0">
                              <a:latin typeface="Cambria Math" panose="02040503050406030204" pitchFamily="18" charset="0"/>
                            </a:rPr>
                            <m:t>𝐶</m:t>
                          </m:r>
                        </m:e>
                        <m:sub>
                          <m:r>
                            <a:rPr lang="en-CA" sz="2800" b="0" i="1" smtClean="0">
                              <a:latin typeface="Cambria Math" panose="02040503050406030204" pitchFamily="18" charset="0"/>
                            </a:rPr>
                            <m:t>𝐿</m:t>
                          </m:r>
                        </m:sub>
                      </m:sSub>
                    </m:oMath>
                  </a14:m>
                  <a:r>
                    <a:rPr lang="en-CA" sz="2800" b="1" dirty="0"/>
                    <a:t>  </a:t>
                  </a:r>
                </a:p>
              </p:txBody>
            </p:sp>
          </mc:Choice>
          <mc:Fallback xmlns="">
            <p:sp>
              <p:nvSpPr>
                <p:cNvPr id="9" name="TextBox 8">
                  <a:extLst>
                    <a:ext uri="{FF2B5EF4-FFF2-40B4-BE49-F238E27FC236}">
                      <a16:creationId xmlns:a16="http://schemas.microsoft.com/office/drawing/2014/main" id="{354D0CB7-4427-04E7-A6CF-37A225892BF4}"/>
                    </a:ext>
                  </a:extLst>
                </p:cNvPr>
                <p:cNvSpPr txBox="1">
                  <a:spLocks noRot="1" noChangeAspect="1" noMove="1" noResize="1" noEditPoints="1" noAdjustHandles="1" noChangeArrowheads="1" noChangeShapeType="1" noTextEdit="1"/>
                </p:cNvSpPr>
                <p:nvPr/>
              </p:nvSpPr>
              <p:spPr>
                <a:xfrm>
                  <a:off x="6362738" y="4445645"/>
                  <a:ext cx="395587" cy="523220"/>
                </a:xfrm>
                <a:prstGeom prst="rect">
                  <a:avLst/>
                </a:prstGeom>
                <a:blipFill>
                  <a:blip r:embed="rId6"/>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3AFC1E20-28A3-DB26-9F44-23113A601852}"/>
                    </a:ext>
                  </a:extLst>
                </p:cNvPr>
                <p:cNvSpPr txBox="1"/>
                <p:nvPr/>
              </p:nvSpPr>
              <p:spPr>
                <a:xfrm>
                  <a:off x="6307743" y="3456154"/>
                  <a:ext cx="739808" cy="523220"/>
                </a:xfrm>
                <a:prstGeom prst="rect">
                  <a:avLst/>
                </a:prstGeom>
                <a:solidFill>
                  <a:schemeClr val="accent3"/>
                </a:solidFill>
              </p:spPr>
              <p:txBody>
                <a:bodyPr wrap="square" rtlCol="0">
                  <a:spAutoFit/>
                </a:bodyPr>
                <a:lstStyle/>
                <a:p>
                  <a:pPr algn="ctr"/>
                  <a14:m>
                    <m:oMath xmlns:m="http://schemas.openxmlformats.org/officeDocument/2006/math">
                      <m:sSub>
                        <m:sSubPr>
                          <m:ctrlPr>
                            <a:rPr lang="en-CA" sz="2800" i="1" smtClean="0">
                              <a:latin typeface="Cambria Math" panose="02040503050406030204" pitchFamily="18" charset="0"/>
                            </a:rPr>
                          </m:ctrlPr>
                        </m:sSubPr>
                        <m:e>
                          <m:r>
                            <a:rPr lang="en-CA" sz="2800" b="0" i="1" smtClean="0">
                              <a:latin typeface="Cambria Math" panose="02040503050406030204" pitchFamily="18" charset="0"/>
                            </a:rPr>
                            <m:t>𝑧</m:t>
                          </m:r>
                        </m:e>
                        <m:sub>
                          <m:r>
                            <a:rPr lang="en-CA" sz="2800" b="0" i="1" smtClean="0">
                              <a:latin typeface="Cambria Math" panose="02040503050406030204" pitchFamily="18" charset="0"/>
                            </a:rPr>
                            <m:t>𝐿</m:t>
                          </m:r>
                        </m:sub>
                      </m:sSub>
                    </m:oMath>
                  </a14:m>
                  <a:r>
                    <a:rPr lang="en-CA" sz="2800" dirty="0"/>
                    <a:t>  </a:t>
                  </a:r>
                </a:p>
              </p:txBody>
            </p:sp>
          </mc:Choice>
          <mc:Fallback xmlns="">
            <p:sp>
              <p:nvSpPr>
                <p:cNvPr id="10" name="TextBox 9">
                  <a:extLst>
                    <a:ext uri="{FF2B5EF4-FFF2-40B4-BE49-F238E27FC236}">
                      <a16:creationId xmlns:a16="http://schemas.microsoft.com/office/drawing/2014/main" id="{3AFC1E20-28A3-DB26-9F44-23113A601852}"/>
                    </a:ext>
                  </a:extLst>
                </p:cNvPr>
                <p:cNvSpPr txBox="1">
                  <a:spLocks noRot="1" noChangeAspect="1" noMove="1" noResize="1" noEditPoints="1" noAdjustHandles="1" noChangeArrowheads="1" noChangeShapeType="1" noTextEdit="1"/>
                </p:cNvSpPr>
                <p:nvPr/>
              </p:nvSpPr>
              <p:spPr>
                <a:xfrm>
                  <a:off x="6307743" y="3456154"/>
                  <a:ext cx="739808" cy="523220"/>
                </a:xfrm>
                <a:prstGeom prst="rect">
                  <a:avLst/>
                </a:prstGeom>
                <a:blipFill>
                  <a:blip r:embed="rId7"/>
                  <a:stretch>
                    <a:fillRect/>
                  </a:stretch>
                </a:blipFill>
              </p:spPr>
              <p:txBody>
                <a:bodyPr/>
                <a:lstStyle/>
                <a:p>
                  <a:r>
                    <a:rPr lang="en-CA">
                      <a:noFill/>
                    </a:rPr>
                    <a:t> </a:t>
                  </a:r>
                </a:p>
              </p:txBody>
            </p:sp>
          </mc:Fallback>
        </mc:AlternateContent>
      </p:grpSp>
      <p:sp>
        <p:nvSpPr>
          <p:cNvPr id="3" name="TextBox 2">
            <a:extLst>
              <a:ext uri="{FF2B5EF4-FFF2-40B4-BE49-F238E27FC236}">
                <a16:creationId xmlns:a16="http://schemas.microsoft.com/office/drawing/2014/main" id="{D20D6D9E-BF2A-63F7-CADB-B890989672F5}"/>
              </a:ext>
            </a:extLst>
          </p:cNvPr>
          <p:cNvSpPr txBox="1"/>
          <p:nvPr/>
        </p:nvSpPr>
        <p:spPr>
          <a:xfrm>
            <a:off x="557542" y="6114633"/>
            <a:ext cx="5166693" cy="707886"/>
          </a:xfrm>
          <a:prstGeom prst="rect">
            <a:avLst/>
          </a:prstGeom>
          <a:solidFill>
            <a:schemeClr val="accent3"/>
          </a:solidFill>
        </p:spPr>
        <p:txBody>
          <a:bodyPr wrap="square" rtlCol="0">
            <a:spAutoFit/>
          </a:bodyPr>
          <a:lstStyle/>
          <a:p>
            <a:r>
              <a:rPr lang="en-CA" sz="2000" dirty="0"/>
              <a:t>E.g. Jack pine, </a:t>
            </a:r>
            <a:r>
              <a:rPr lang="en-CA" sz="2000" dirty="0" err="1"/>
              <a:t>Sharpsand</a:t>
            </a:r>
            <a:r>
              <a:rPr lang="en-CA" sz="2000" dirty="0"/>
              <a:t> Creek, ON, Canada</a:t>
            </a:r>
          </a:p>
          <a:p>
            <a:r>
              <a:rPr lang="en-CA" sz="2000" dirty="0"/>
              <a:t>(CFS archives)</a:t>
            </a:r>
          </a:p>
        </p:txBody>
      </p:sp>
    </p:spTree>
    <p:extLst>
      <p:ext uri="{BB962C8B-B14F-4D97-AF65-F5344CB8AC3E}">
        <p14:creationId xmlns:p14="http://schemas.microsoft.com/office/powerpoint/2010/main" val="3836500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18646"/>
          </a:xfrm>
        </p:spPr>
        <p:txBody>
          <a:bodyPr>
            <a:normAutofit fontScale="90000"/>
          </a:bodyPr>
          <a:lstStyle/>
          <a:p>
            <a:r>
              <a:rPr lang="en-CA" sz="3200" dirty="0">
                <a:latin typeface="Segoe UI" panose="020B0502040204020203" pitchFamily="34" charset="0"/>
                <a:cs typeface="Segoe UI" panose="020B0502040204020203" pitchFamily="34" charset="0"/>
              </a:rPr>
              <a:t>Use of VW77 model in complex stands – Current compromises</a:t>
            </a:r>
          </a:p>
        </p:txBody>
      </p:sp>
      <p:grpSp>
        <p:nvGrpSpPr>
          <p:cNvPr id="16" name="Group 15">
            <a:extLst>
              <a:ext uri="{FF2B5EF4-FFF2-40B4-BE49-F238E27FC236}">
                <a16:creationId xmlns:a16="http://schemas.microsoft.com/office/drawing/2014/main" id="{304734CB-5097-8A7B-B541-43431E6BFD98}"/>
              </a:ext>
            </a:extLst>
          </p:cNvPr>
          <p:cNvGrpSpPr/>
          <p:nvPr/>
        </p:nvGrpSpPr>
        <p:grpSpPr>
          <a:xfrm>
            <a:off x="5913120" y="1193800"/>
            <a:ext cx="6024880" cy="4018280"/>
            <a:chOff x="5372100" y="1346200"/>
            <a:chExt cx="6565900" cy="4499972"/>
          </a:xfrm>
        </p:grpSpPr>
        <p:pic>
          <p:nvPicPr>
            <p:cNvPr id="5" name="Picture 4">
              <a:extLst>
                <a:ext uri="{FF2B5EF4-FFF2-40B4-BE49-F238E27FC236}">
                  <a16:creationId xmlns:a16="http://schemas.microsoft.com/office/drawing/2014/main" id="{FAE7A076-A023-5F85-1755-D57E2CCD43C1}"/>
                </a:ext>
              </a:extLst>
            </p:cNvPr>
            <p:cNvPicPr>
              <a:picLocks noChangeAspect="1"/>
            </p:cNvPicPr>
            <p:nvPr/>
          </p:nvPicPr>
          <p:blipFill rotWithShape="1">
            <a:blip r:embed="rId3">
              <a:extLst>
                <a:ext uri="{28A0092B-C50C-407E-A947-70E740481C1C}">
                  <a14:useLocalDpi xmlns:a14="http://schemas.microsoft.com/office/drawing/2010/main" val="0"/>
                </a:ext>
              </a:extLst>
            </a:blip>
            <a:srcRect r="20166" b="19876"/>
            <a:stretch/>
          </p:blipFill>
          <p:spPr bwMode="auto">
            <a:xfrm>
              <a:off x="6070600" y="1631677"/>
              <a:ext cx="5867400" cy="4214495"/>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E14FD263-B352-6604-8621-2F636C8B4AE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73825" y="2555875"/>
              <a:ext cx="495050" cy="1543050"/>
            </a:xfrm>
            <a:prstGeom prst="rect">
              <a:avLst/>
            </a:prstGeom>
            <a:scene3d>
              <a:camera prst="orthographicFront">
                <a:rot lat="0" lon="11699976" rev="0"/>
              </a:camera>
              <a:lightRig rig="threePt" dir="t"/>
            </a:scene3d>
          </p:spPr>
        </p:pic>
        <p:cxnSp>
          <p:nvCxnSpPr>
            <p:cNvPr id="8" name="Straight Connector 7">
              <a:extLst>
                <a:ext uri="{FF2B5EF4-FFF2-40B4-BE49-F238E27FC236}">
                  <a16:creationId xmlns:a16="http://schemas.microsoft.com/office/drawing/2014/main" id="{51024C15-5AF4-64AB-8263-883E59FD2138}"/>
                </a:ext>
              </a:extLst>
            </p:cNvPr>
            <p:cNvCxnSpPr>
              <a:cxnSpLocks/>
            </p:cNvCxnSpPr>
            <p:nvPr/>
          </p:nvCxnSpPr>
          <p:spPr>
            <a:xfrm>
              <a:off x="5732568" y="4074541"/>
              <a:ext cx="0" cy="1195959"/>
            </a:xfrm>
            <a:prstGeom prst="line">
              <a:avLst/>
            </a:prstGeom>
            <a:ln w="31750"/>
          </p:spPr>
          <p:style>
            <a:lnRef idx="1">
              <a:schemeClr val="dk1"/>
            </a:lnRef>
            <a:fillRef idx="0">
              <a:schemeClr val="dk1"/>
            </a:fillRef>
            <a:effectRef idx="0">
              <a:schemeClr val="dk1"/>
            </a:effectRef>
            <a:fontRef idx="minor">
              <a:schemeClr val="tx1"/>
            </a:fontRef>
          </p:style>
        </p:cxnSp>
        <p:pic>
          <p:nvPicPr>
            <p:cNvPr id="10" name="Picture 9">
              <a:extLst>
                <a:ext uri="{FF2B5EF4-FFF2-40B4-BE49-F238E27FC236}">
                  <a16:creationId xmlns:a16="http://schemas.microsoft.com/office/drawing/2014/main" id="{EEBA2509-D0E8-D23D-F367-BB5EAE45FB32}"/>
                </a:ext>
              </a:extLst>
            </p:cNvPr>
            <p:cNvPicPr>
              <a:picLocks noChangeAspect="1"/>
            </p:cNvPicPr>
            <p:nvPr/>
          </p:nvPicPr>
          <p:blipFill rotWithShape="1">
            <a:blip r:embed="rId5" cstate="print">
              <a:biLevel thresh="25000"/>
              <a:extLst>
                <a:ext uri="{BEBA8EAE-BF5A-486C-A8C5-ECC9F3942E4B}">
                  <a14:imgProps xmlns:a14="http://schemas.microsoft.com/office/drawing/2010/main">
                    <a14:imgLayer r:embed="rId6">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11353800" y="4296364"/>
              <a:ext cx="392384" cy="669336"/>
            </a:xfrm>
            <a:prstGeom prst="rect">
              <a:avLst/>
            </a:prstGeom>
            <a:scene3d>
              <a:camera prst="orthographicFront">
                <a:rot lat="0" lon="0" rev="300000"/>
              </a:camera>
              <a:lightRig rig="threePt" dir="t"/>
            </a:scene3d>
          </p:spPr>
        </p:pic>
        <p:cxnSp>
          <p:nvCxnSpPr>
            <p:cNvPr id="11" name="Straight Connector 10">
              <a:extLst>
                <a:ext uri="{FF2B5EF4-FFF2-40B4-BE49-F238E27FC236}">
                  <a16:creationId xmlns:a16="http://schemas.microsoft.com/office/drawing/2014/main" id="{326B1AFB-539E-1751-09B6-CA68CE93AAD1}"/>
                </a:ext>
              </a:extLst>
            </p:cNvPr>
            <p:cNvCxnSpPr>
              <a:cxnSpLocks/>
            </p:cNvCxnSpPr>
            <p:nvPr/>
          </p:nvCxnSpPr>
          <p:spPr>
            <a:xfrm>
              <a:off x="11574568" y="4965700"/>
              <a:ext cx="0" cy="304800"/>
            </a:xfrm>
            <a:prstGeom prst="line">
              <a:avLst/>
            </a:prstGeom>
            <a:ln w="28575"/>
          </p:spPr>
          <p:style>
            <a:lnRef idx="1">
              <a:schemeClr val="dk1"/>
            </a:lnRef>
            <a:fillRef idx="0">
              <a:schemeClr val="dk1"/>
            </a:fillRef>
            <a:effectRef idx="0">
              <a:schemeClr val="dk1"/>
            </a:effectRef>
            <a:fontRef idx="minor">
              <a:schemeClr val="tx1"/>
            </a:fontRef>
          </p:style>
        </p:cxnSp>
        <p:sp>
          <p:nvSpPr>
            <p:cNvPr id="13" name="Rectangle 12">
              <a:extLst>
                <a:ext uri="{FF2B5EF4-FFF2-40B4-BE49-F238E27FC236}">
                  <a16:creationId xmlns:a16="http://schemas.microsoft.com/office/drawing/2014/main" id="{BD0E3386-B559-CD2E-BE47-B2BC425D0C01}"/>
                </a:ext>
              </a:extLst>
            </p:cNvPr>
            <p:cNvSpPr/>
            <p:nvPr/>
          </p:nvSpPr>
          <p:spPr>
            <a:xfrm>
              <a:off x="5372100" y="1346200"/>
              <a:ext cx="6565900" cy="449997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4" name="Content Placeholder 2">
            <a:extLst>
              <a:ext uri="{FF2B5EF4-FFF2-40B4-BE49-F238E27FC236}">
                <a16:creationId xmlns:a16="http://schemas.microsoft.com/office/drawing/2014/main" id="{5B5AB263-EE3F-A2AE-40E0-8C9CCA82565A}"/>
              </a:ext>
            </a:extLst>
          </p:cNvPr>
          <p:cNvSpPr>
            <a:spLocks noGrp="1"/>
          </p:cNvSpPr>
          <p:nvPr>
            <p:ph idx="1"/>
          </p:nvPr>
        </p:nvSpPr>
        <p:spPr>
          <a:xfrm>
            <a:off x="5753100" y="5357036"/>
            <a:ext cx="6438900" cy="905463"/>
          </a:xfrm>
        </p:spPr>
        <p:txBody>
          <a:bodyPr/>
          <a:lstStyle/>
          <a:p>
            <a:pPr marL="0" indent="0">
              <a:buNone/>
            </a:pPr>
            <a:r>
              <a:rPr lang="en-CA" sz="1800" dirty="0">
                <a:latin typeface="Segoe UI" panose="020B0502040204020203" pitchFamily="34" charset="0"/>
                <a:cs typeface="Segoe UI" panose="020B0502040204020203" pitchFamily="34" charset="0"/>
                <a:sym typeface="Wingdings" panose="05000000000000000000" pitchFamily="2" charset="2"/>
              </a:rPr>
              <a:t>Stand structure at </a:t>
            </a:r>
            <a:r>
              <a:rPr lang="en-CA" sz="1800" u="sng" dirty="0" err="1">
                <a:latin typeface="Segoe UI" panose="020B0502040204020203" pitchFamily="34" charset="0"/>
                <a:cs typeface="Segoe UI" panose="020B0502040204020203" pitchFamily="34" charset="0"/>
                <a:sym typeface="Wingdings" panose="05000000000000000000" pitchFamily="2" charset="2"/>
              </a:rPr>
              <a:t>Kenshoe</a:t>
            </a:r>
            <a:r>
              <a:rPr lang="en-CA" sz="1800" u="sng" dirty="0">
                <a:latin typeface="Segoe UI" panose="020B0502040204020203" pitchFamily="34" charset="0"/>
                <a:cs typeface="Segoe UI" panose="020B0502040204020203" pitchFamily="34" charset="0"/>
                <a:sym typeface="Wingdings" panose="05000000000000000000" pitchFamily="2" charset="2"/>
              </a:rPr>
              <a:t> Lake, ON</a:t>
            </a:r>
            <a:r>
              <a:rPr lang="en-CA" sz="1800" dirty="0">
                <a:latin typeface="Segoe UI" panose="020B0502040204020203" pitchFamily="34" charset="0"/>
                <a:cs typeface="Segoe UI" panose="020B0502040204020203" pitchFamily="34" charset="0"/>
                <a:sym typeface="Wingdings" panose="05000000000000000000" pitchFamily="2" charset="2"/>
              </a:rPr>
              <a:t>, showing distribution of overstory heights and LCBH for jack pine and black spruce</a:t>
            </a:r>
            <a:endParaRPr lang="en-CA" sz="1800" dirty="0">
              <a:latin typeface="Segoe UI" panose="020B0502040204020203" pitchFamily="34" charset="0"/>
              <a:cs typeface="Segoe UI" panose="020B0502040204020203" pitchFamily="34" charset="0"/>
            </a:endParaRPr>
          </a:p>
        </p:txBody>
      </p:sp>
      <p:sp>
        <p:nvSpPr>
          <p:cNvPr id="3" name="Rectangle 1027">
            <a:extLst>
              <a:ext uri="{FF2B5EF4-FFF2-40B4-BE49-F238E27FC236}">
                <a16:creationId xmlns:a16="http://schemas.microsoft.com/office/drawing/2014/main" id="{487E9200-071E-A8F9-21A3-E099CB0C69B8}"/>
              </a:ext>
            </a:extLst>
          </p:cNvPr>
          <p:cNvSpPr>
            <a:spLocks noChangeArrowheads="1"/>
          </p:cNvSpPr>
          <p:nvPr/>
        </p:nvSpPr>
        <p:spPr bwMode="auto">
          <a:xfrm>
            <a:off x="254001" y="1141691"/>
            <a:ext cx="5499100" cy="5509200"/>
          </a:xfrm>
          <a:prstGeom prst="rect">
            <a:avLst/>
          </a:prstGeom>
          <a:noFill/>
          <a:ln w="9525">
            <a:noFill/>
            <a:miter lim="800000"/>
            <a:headEnd/>
            <a:tailEnd/>
          </a:ln>
        </p:spPr>
        <p:txBody>
          <a:bodyPr wrap="square">
            <a:spAutoFit/>
          </a:bodyPr>
          <a:lstStyle/>
          <a:p>
            <a:pPr eaLnBrk="0" hangingPunct="0"/>
            <a:r>
              <a:rPr lang="en-US" u="sng" dirty="0"/>
              <a:t>Challenge:</a:t>
            </a:r>
            <a:endParaRPr lang="en-US" dirty="0"/>
          </a:p>
          <a:p>
            <a:pPr eaLnBrk="0" hangingPunct="0"/>
            <a:r>
              <a:rPr lang="en-US" dirty="0"/>
              <a:t>In complex stands (multi-layer, abundant LF), most crown fire models require simple canopy structure assumptions: </a:t>
            </a:r>
          </a:p>
          <a:p>
            <a:pPr eaLnBrk="0" hangingPunct="0"/>
            <a:r>
              <a:rPr lang="en-US" dirty="0"/>
              <a:t>-Threshold ‘max running mean’ method?</a:t>
            </a:r>
          </a:p>
          <a:p>
            <a:pPr eaLnBrk="0" hangingPunct="0"/>
            <a:r>
              <a:rPr lang="en-US" dirty="0"/>
              <a:t>- Mean overall LCBH across layers? </a:t>
            </a:r>
          </a:p>
          <a:p>
            <a:pPr eaLnBrk="0" hangingPunct="0"/>
            <a:endParaRPr lang="en-US" dirty="0"/>
          </a:p>
          <a:p>
            <a:pPr eaLnBrk="0" hangingPunct="0"/>
            <a:r>
              <a:rPr lang="en-US" dirty="0"/>
              <a:t>Also, </a:t>
            </a:r>
            <a:r>
              <a:rPr lang="en-US" b="1" dirty="0"/>
              <a:t>subjective adjustment </a:t>
            </a:r>
            <a:r>
              <a:rPr lang="en-US" dirty="0"/>
              <a:t>to LCBH for FSG (CFIS, </a:t>
            </a:r>
            <a:r>
              <a:rPr lang="en-US" dirty="0" err="1"/>
              <a:t>ConPyro</a:t>
            </a:r>
            <a:r>
              <a:rPr lang="en-US" dirty="0"/>
              <a:t>)</a:t>
            </a:r>
          </a:p>
          <a:p>
            <a:pPr eaLnBrk="0" hangingPunct="0"/>
            <a:endParaRPr lang="en-US" dirty="0"/>
          </a:p>
          <a:p>
            <a:pPr eaLnBrk="0" hangingPunct="0"/>
            <a:r>
              <a:rPr lang="en-US" b="1" dirty="0"/>
              <a:t>Key Questions: </a:t>
            </a:r>
          </a:p>
          <a:p>
            <a:pPr eaLnBrk="0" hangingPunct="0"/>
            <a:r>
              <a:rPr lang="en-US" b="1" dirty="0"/>
              <a:t>- How to quantify ‘simple’ LF </a:t>
            </a:r>
          </a:p>
          <a:p>
            <a:pPr eaLnBrk="0" hangingPunct="0"/>
            <a:r>
              <a:rPr lang="en-US" b="1" dirty="0"/>
              <a:t>- Multilayer stands: if lower stratum crowns, will upper stratum be engaged?</a:t>
            </a:r>
            <a:r>
              <a:rPr lang="en-US" dirty="0"/>
              <a:t> </a:t>
            </a:r>
          </a:p>
          <a:p>
            <a:pPr eaLnBrk="0" hangingPunct="0"/>
            <a:endParaRPr lang="en-US" sz="1600" dirty="0"/>
          </a:p>
        </p:txBody>
      </p:sp>
    </p:spTree>
    <p:extLst>
      <p:ext uri="{BB962C8B-B14F-4D97-AF65-F5344CB8AC3E}">
        <p14:creationId xmlns:p14="http://schemas.microsoft.com/office/powerpoint/2010/main" val="3338094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026"/>
          <p:cNvSpPr>
            <a:spLocks noChangeArrowheads="1"/>
          </p:cNvSpPr>
          <p:nvPr/>
        </p:nvSpPr>
        <p:spPr bwMode="auto">
          <a:xfrm>
            <a:off x="1632858" y="130628"/>
            <a:ext cx="9035143" cy="738664"/>
          </a:xfrm>
          <a:prstGeom prst="rect">
            <a:avLst/>
          </a:prstGeom>
          <a:noFill/>
          <a:ln w="9525">
            <a:noFill/>
            <a:miter lim="800000"/>
            <a:headEnd/>
            <a:tailEnd/>
          </a:ln>
        </p:spPr>
        <p:txBody>
          <a:bodyPr wrap="square">
            <a:spAutoFit/>
          </a:bodyPr>
          <a:lstStyle/>
          <a:p>
            <a:pPr marL="457200" indent="-457200" algn="ctr" eaLnBrk="0" hangingPunct="0"/>
            <a:r>
              <a:rPr lang="en-US" sz="2800" dirty="0">
                <a:latin typeface="Segoe UI" panose="020B0502040204020203" pitchFamily="34" charset="0"/>
                <a:cs typeface="Segoe UI" panose="020B0502040204020203" pitchFamily="34" charset="0"/>
              </a:rPr>
              <a:t>Theoretical model: rescaling LF based on VW77</a:t>
            </a:r>
          </a:p>
          <a:p>
            <a:pPr marL="457200" indent="-457200" algn="ctr" eaLnBrk="0" hangingPunct="0"/>
            <a:endParaRPr lang="en-US" sz="1400" u="sng" dirty="0">
              <a:latin typeface="Candara" panose="020E0502030303020204" pitchFamily="34" charset="0"/>
              <a:cs typeface="Times New Roman" pitchFamily="18" charset="0"/>
            </a:endParaRPr>
          </a:p>
        </p:txBody>
      </p:sp>
      <p:sp>
        <p:nvSpPr>
          <p:cNvPr id="16386" name="Rectangle 1027"/>
          <p:cNvSpPr>
            <a:spLocks noChangeArrowheads="1"/>
          </p:cNvSpPr>
          <p:nvPr/>
        </p:nvSpPr>
        <p:spPr bwMode="auto">
          <a:xfrm>
            <a:off x="1524000" y="4262438"/>
            <a:ext cx="9144000" cy="609600"/>
          </a:xfrm>
          <a:prstGeom prst="rect">
            <a:avLst/>
          </a:prstGeom>
          <a:noFill/>
          <a:ln w="9525">
            <a:noFill/>
            <a:miter lim="800000"/>
            <a:headEnd/>
            <a:tailEnd/>
          </a:ln>
        </p:spPr>
        <p:txBody>
          <a:bodyPr>
            <a:spAutoFit/>
          </a:bodyPr>
          <a:lstStyle/>
          <a:p>
            <a:endParaRPr lang="en-US" sz="1000">
              <a:cs typeface="Times New Roman" pitchFamily="18" charset="0"/>
            </a:endParaRPr>
          </a:p>
          <a:p>
            <a:pPr eaLnBrk="0" hangingPunct="0"/>
            <a:endParaRPr lang="en-US"/>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990DC01F-AAB7-80D8-A533-60E81902AF9C}"/>
                  </a:ext>
                </a:extLst>
              </p:cNvPr>
              <p:cNvSpPr txBox="1"/>
              <p:nvPr/>
            </p:nvSpPr>
            <p:spPr>
              <a:xfrm>
                <a:off x="1038860" y="1543336"/>
                <a:ext cx="6096000" cy="465833"/>
              </a:xfrm>
              <a:prstGeom prst="rect">
                <a:avLst/>
              </a:prstGeom>
              <a:noFill/>
            </p:spPr>
            <p:txBody>
              <a:bodyPr wrap="square">
                <a:spAutoFit/>
              </a:bodyPr>
              <a:lstStyle/>
              <a:p>
                <a14:m>
                  <m:oMath xmlns:m="http://schemas.openxmlformats.org/officeDocument/2006/math">
                    <m:r>
                      <a:rPr lang="en-CA" sz="2400" b="0" i="1" smtClean="0">
                        <a:effectLst/>
                        <a:latin typeface="Cambria Math" panose="02040503050406030204" pitchFamily="18" charset="0"/>
                        <a:ea typeface="Times New Roman" panose="02020603050405020304" pitchFamily="18" charset="0"/>
                        <a:cs typeface="Times New Roman" panose="02020603050405020304" pitchFamily="18" charset="0"/>
                      </a:rPr>
                      <m:t>𝐻</m:t>
                    </m:r>
                    <m:r>
                      <a:rPr lang="en-CA" sz="2400" i="1" smtClean="0">
                        <a:effectLst/>
                        <a:latin typeface="Cambria Math" panose="02040503050406030204" pitchFamily="18" charset="0"/>
                        <a:ea typeface="Times New Roman" panose="02020603050405020304" pitchFamily="18" charset="0"/>
                        <a:cs typeface="Times New Roman" panose="02020603050405020304" pitchFamily="18" charset="0"/>
                      </a:rPr>
                      <m:t>∙</m:t>
                    </m:r>
                    <m:r>
                      <a:rPr lang="en-CA" sz="2400" i="1" smtClean="0">
                        <a:effectLst/>
                        <a:latin typeface="Cambria Math" panose="02040503050406030204" pitchFamily="18" charset="0"/>
                        <a:ea typeface="Times New Roman" panose="02020603050405020304" pitchFamily="18" charset="0"/>
                        <a:cs typeface="Times New Roman" panose="02020603050405020304" pitchFamily="18" charset="0"/>
                      </a:rPr>
                      <m:t>𝑆𝐹𝐶</m:t>
                    </m:r>
                    <m:r>
                      <a:rPr lang="en-CA" sz="2400" i="1" smtClean="0">
                        <a:effectLst/>
                        <a:latin typeface="Cambria Math" panose="02040503050406030204" pitchFamily="18" charset="0"/>
                        <a:ea typeface="Times New Roman" panose="02020603050405020304" pitchFamily="18" charset="0"/>
                        <a:cs typeface="Times New Roman" panose="02020603050405020304" pitchFamily="18" charset="0"/>
                      </a:rPr>
                      <m:t>∙</m:t>
                    </m:r>
                    <m:r>
                      <a:rPr lang="en-CA" sz="2400" i="1" smtClean="0">
                        <a:effectLst/>
                        <a:latin typeface="Cambria Math" panose="02040503050406030204" pitchFamily="18" charset="0"/>
                        <a:ea typeface="Times New Roman" panose="02020603050405020304" pitchFamily="18" charset="0"/>
                        <a:cs typeface="Times New Roman" panose="02020603050405020304" pitchFamily="18" charset="0"/>
                      </a:rPr>
                      <m:t>𝑅𝑂𝑆</m:t>
                    </m:r>
                    <m:r>
                      <a:rPr lang="en-CA" sz="2400" i="1" smtClean="0">
                        <a:effectLst/>
                        <a:latin typeface="Cambria Math" panose="02040503050406030204" pitchFamily="18" charset="0"/>
                        <a:ea typeface="Times New Roman" panose="02020603050405020304" pitchFamily="18" charset="0"/>
                        <a:cs typeface="Times New Roman" panose="02020603050405020304" pitchFamily="18" charset="0"/>
                      </a:rPr>
                      <m:t>=(</m:t>
                    </m:r>
                    <m:r>
                      <a:rPr lang="en-CA" sz="2400" i="1" smtClean="0">
                        <a:effectLst/>
                        <a:latin typeface="Cambria Math" panose="02040503050406030204" pitchFamily="18" charset="0"/>
                        <a:ea typeface="Times New Roman" panose="02020603050405020304" pitchFamily="18" charset="0"/>
                        <a:cs typeface="Times New Roman" panose="02020603050405020304" pitchFamily="18" charset="0"/>
                      </a:rPr>
                      <m:t>𝑐h</m:t>
                    </m:r>
                    <m:sSup>
                      <m:sSupPr>
                        <m:ctrlPr>
                          <a:rPr lang="en-CA" i="1">
                            <a:effectLst/>
                            <a:latin typeface="Cambria Math" panose="02040503050406030204" pitchFamily="18" charset="0"/>
                            <a:ea typeface="Times New Roman" panose="02020603050405020304" pitchFamily="18" charset="0"/>
                          </a:rPr>
                        </m:ctrlPr>
                      </m:sSupPr>
                      <m:e>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m:t>
                        </m:r>
                      </m:e>
                      <m:sup>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1.5</m:t>
                        </m:r>
                      </m:sup>
                    </m:sSup>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CA" i="1">
                            <a:effectLst/>
                            <a:latin typeface="Cambria Math" panose="02040503050406030204" pitchFamily="18" charset="0"/>
                            <a:ea typeface="Times New Roman" panose="02020603050405020304" pitchFamily="18" charset="0"/>
                          </a:rPr>
                        </m:ctrlPr>
                      </m:sSupPr>
                      <m:e>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𝑧</m:t>
                        </m:r>
                      </m:e>
                      <m:sup>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1.5</m:t>
                        </m:r>
                      </m:sup>
                    </m:sSup>
                  </m:oMath>
                </a14:m>
                <a:r>
                  <a:rPr lang="en-CA" sz="24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CA" dirty="0"/>
              </a:p>
            </p:txBody>
          </p:sp>
        </mc:Choice>
        <mc:Fallback xmlns="">
          <p:sp>
            <p:nvSpPr>
              <p:cNvPr id="3" name="TextBox 2">
                <a:extLst>
                  <a:ext uri="{FF2B5EF4-FFF2-40B4-BE49-F238E27FC236}">
                    <a16:creationId xmlns:a16="http://schemas.microsoft.com/office/drawing/2014/main" id="{990DC01F-AAB7-80D8-A533-60E81902AF9C}"/>
                  </a:ext>
                </a:extLst>
              </p:cNvPr>
              <p:cNvSpPr txBox="1">
                <a:spLocks noRot="1" noChangeAspect="1" noMove="1" noResize="1" noEditPoints="1" noAdjustHandles="1" noChangeArrowheads="1" noChangeShapeType="1" noTextEdit="1"/>
              </p:cNvSpPr>
              <p:nvPr/>
            </p:nvSpPr>
            <p:spPr>
              <a:xfrm>
                <a:off x="1038860" y="1543336"/>
                <a:ext cx="6096000" cy="465833"/>
              </a:xfrm>
              <a:prstGeom prst="rect">
                <a:avLst/>
              </a:prstGeom>
              <a:blipFill>
                <a:blip r:embed="rId3"/>
                <a:stretch>
                  <a:fillRect l="-200" b="-18182"/>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E45D6360-5629-E995-1B7B-08E249AE4F7D}"/>
                  </a:ext>
                </a:extLst>
              </p:cNvPr>
              <p:cNvSpPr txBox="1"/>
              <p:nvPr/>
            </p:nvSpPr>
            <p:spPr>
              <a:xfrm>
                <a:off x="469538" y="2219981"/>
                <a:ext cx="6096000" cy="83888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CA" i="1" smtClean="0">
                          <a:latin typeface="Cambria Math" panose="02040503050406030204" pitchFamily="18" charset="0"/>
                        </a:rPr>
                        <m:t>𝑆𝐹</m:t>
                      </m:r>
                      <m:sSub>
                        <m:sSubPr>
                          <m:ctrlPr>
                            <a:rPr lang="en-CA" i="1">
                              <a:solidFill>
                                <a:srgbClr val="836967"/>
                              </a:solidFill>
                              <a:latin typeface="Cambria Math" panose="02040503050406030204" pitchFamily="18" charset="0"/>
                            </a:rPr>
                          </m:ctrlPr>
                        </m:sSubPr>
                        <m:e>
                          <m:r>
                            <a:rPr lang="en-CA" i="1">
                              <a:latin typeface="Cambria Math" panose="02040503050406030204" pitchFamily="18" charset="0"/>
                            </a:rPr>
                            <m:t>𝐶</m:t>
                          </m:r>
                        </m:e>
                        <m:sub>
                          <m:r>
                            <a:rPr lang="en-CA" i="0">
                              <a:latin typeface="Cambria Math" panose="02040503050406030204" pitchFamily="18" charset="0"/>
                            </a:rPr>
                            <m:t>0</m:t>
                          </m:r>
                        </m:sub>
                      </m:sSub>
                      <m:r>
                        <a:rPr lang="en-CA" i="0">
                          <a:latin typeface="Cambria Math" panose="02040503050406030204" pitchFamily="18" charset="0"/>
                        </a:rPr>
                        <m:t>=</m:t>
                      </m:r>
                      <m:f>
                        <m:fPr>
                          <m:ctrlPr>
                            <a:rPr lang="en-CA" i="1">
                              <a:solidFill>
                                <a:srgbClr val="836967"/>
                              </a:solidFill>
                              <a:latin typeface="Cambria Math" panose="02040503050406030204" pitchFamily="18" charset="0"/>
                            </a:rPr>
                          </m:ctrlPr>
                        </m:fPr>
                        <m:num>
                          <m:sSup>
                            <m:sSupPr>
                              <m:ctrlPr>
                                <a:rPr lang="en-CA" b="0" i="1" smtClean="0">
                                  <a:latin typeface="Cambria Math" panose="02040503050406030204" pitchFamily="18" charset="0"/>
                                </a:rPr>
                              </m:ctrlPr>
                            </m:sSupPr>
                            <m:e>
                              <m:r>
                                <a:rPr lang="en-CA" i="1">
                                  <a:latin typeface="Cambria Math" panose="02040503050406030204" pitchFamily="18" charset="0"/>
                                </a:rPr>
                                <m:t>(</m:t>
                              </m:r>
                              <m:r>
                                <a:rPr lang="en-CA" i="1">
                                  <a:latin typeface="Cambria Math" panose="02040503050406030204" pitchFamily="18" charset="0"/>
                                </a:rPr>
                                <m:t>𝑐h</m:t>
                              </m:r>
                              <m:r>
                                <a:rPr lang="en-CA" i="1">
                                  <a:latin typeface="Cambria Math" panose="02040503050406030204" pitchFamily="18" charset="0"/>
                                </a:rPr>
                                <m:t>)</m:t>
                              </m:r>
                            </m:e>
                            <m:sup>
                              <m:r>
                                <a:rPr lang="en-CA" b="0" i="1" smtClean="0">
                                  <a:latin typeface="Cambria Math" panose="02040503050406030204" pitchFamily="18" charset="0"/>
                                </a:rPr>
                                <m:t>1.5</m:t>
                              </m:r>
                            </m:sup>
                          </m:sSup>
                          <m:r>
                            <a:rPr lang="en-CA">
                              <a:latin typeface="Cambria Math" panose="02040503050406030204" pitchFamily="18" charset="0"/>
                            </a:rPr>
                            <m:t>∙</m:t>
                          </m:r>
                          <m:sSup>
                            <m:sSupPr>
                              <m:ctrlPr>
                                <a:rPr lang="en-CA" i="1">
                                  <a:solidFill>
                                    <a:srgbClr val="836967"/>
                                  </a:solidFill>
                                  <a:latin typeface="Cambria Math" panose="02040503050406030204" pitchFamily="18" charset="0"/>
                                </a:rPr>
                              </m:ctrlPr>
                            </m:sSupPr>
                            <m:e>
                              <m:r>
                                <a:rPr lang="en-CA" i="1">
                                  <a:latin typeface="Cambria Math" panose="02040503050406030204" pitchFamily="18" charset="0"/>
                                </a:rPr>
                                <m:t>𝑧</m:t>
                              </m:r>
                            </m:e>
                            <m:sup>
                              <m:r>
                                <a:rPr lang="en-CA">
                                  <a:latin typeface="Cambria Math" panose="02040503050406030204" pitchFamily="18" charset="0"/>
                                </a:rPr>
                                <m:t>1.5</m:t>
                              </m:r>
                            </m:sup>
                          </m:sSup>
                        </m:num>
                        <m:den>
                          <m:r>
                            <a:rPr lang="en-CA" b="0" i="1" smtClean="0">
                              <a:latin typeface="Cambria Math" panose="02040503050406030204" pitchFamily="18" charset="0"/>
                            </a:rPr>
                            <m:t>𝐻</m:t>
                          </m:r>
                          <m:r>
                            <a:rPr lang="en-CA" i="0">
                              <a:latin typeface="Cambria Math" panose="02040503050406030204" pitchFamily="18" charset="0"/>
                            </a:rPr>
                            <m:t>∙</m:t>
                          </m:r>
                          <m:r>
                            <a:rPr lang="en-CA" i="1">
                              <a:latin typeface="Cambria Math" panose="02040503050406030204" pitchFamily="18" charset="0"/>
                            </a:rPr>
                            <m:t>𝑅𝑂𝑆</m:t>
                          </m:r>
                        </m:den>
                      </m:f>
                    </m:oMath>
                  </m:oMathPara>
                </a14:m>
                <a:endParaRPr lang="en-CA" dirty="0"/>
              </a:p>
            </p:txBody>
          </p:sp>
        </mc:Choice>
        <mc:Fallback xmlns="">
          <p:sp>
            <p:nvSpPr>
              <p:cNvPr id="5" name="TextBox 4">
                <a:extLst>
                  <a:ext uri="{FF2B5EF4-FFF2-40B4-BE49-F238E27FC236}">
                    <a16:creationId xmlns:a16="http://schemas.microsoft.com/office/drawing/2014/main" id="{E45D6360-5629-E995-1B7B-08E249AE4F7D}"/>
                  </a:ext>
                </a:extLst>
              </p:cNvPr>
              <p:cNvSpPr txBox="1">
                <a:spLocks noRot="1" noChangeAspect="1" noMove="1" noResize="1" noEditPoints="1" noAdjustHandles="1" noChangeArrowheads="1" noChangeShapeType="1" noTextEdit="1"/>
              </p:cNvSpPr>
              <p:nvPr/>
            </p:nvSpPr>
            <p:spPr>
              <a:xfrm>
                <a:off x="469538" y="2219981"/>
                <a:ext cx="6096000" cy="838884"/>
              </a:xfrm>
              <a:prstGeom prst="rect">
                <a:avLst/>
              </a:prstGeom>
              <a:blipFill>
                <a:blip r:embed="rId4"/>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90EAC15-8C6B-A06A-90E7-BB5443595D1C}"/>
                  </a:ext>
                </a:extLst>
              </p:cNvPr>
              <p:cNvSpPr txBox="1"/>
              <p:nvPr/>
            </p:nvSpPr>
            <p:spPr>
              <a:xfrm>
                <a:off x="579120" y="3322948"/>
                <a:ext cx="6096000" cy="180581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CA" i="1" smtClean="0">
                              <a:solidFill>
                                <a:srgbClr val="836967"/>
                              </a:solidFill>
                              <a:latin typeface="Cambria Math" panose="02040503050406030204" pitchFamily="18" charset="0"/>
                            </a:rPr>
                          </m:ctrlPr>
                        </m:fPr>
                        <m:num>
                          <m:r>
                            <a:rPr lang="en-CA" i="1">
                              <a:latin typeface="Cambria Math" panose="02040503050406030204" pitchFamily="18" charset="0"/>
                            </a:rPr>
                            <m:t>𝑆𝐹</m:t>
                          </m:r>
                          <m:sSub>
                            <m:sSubPr>
                              <m:ctrlPr>
                                <a:rPr lang="en-CA" i="1">
                                  <a:solidFill>
                                    <a:srgbClr val="836967"/>
                                  </a:solidFill>
                                  <a:latin typeface="Cambria Math" panose="02040503050406030204" pitchFamily="18" charset="0"/>
                                </a:rPr>
                              </m:ctrlPr>
                            </m:sSubPr>
                            <m:e>
                              <m:r>
                                <a:rPr lang="en-CA" i="1">
                                  <a:latin typeface="Cambria Math" panose="02040503050406030204" pitchFamily="18" charset="0"/>
                                </a:rPr>
                                <m:t>𝐶</m:t>
                              </m:r>
                            </m:e>
                            <m:sub>
                              <m:r>
                                <a:rPr lang="en-CA" i="0">
                                  <a:latin typeface="Cambria Math" panose="02040503050406030204" pitchFamily="18" charset="0"/>
                                </a:rPr>
                                <m:t>2</m:t>
                              </m:r>
                            </m:sub>
                          </m:sSub>
                        </m:num>
                        <m:den>
                          <m:r>
                            <a:rPr lang="en-CA" i="1">
                              <a:latin typeface="Cambria Math" panose="02040503050406030204" pitchFamily="18" charset="0"/>
                            </a:rPr>
                            <m:t>𝑆𝐹</m:t>
                          </m:r>
                          <m:sSub>
                            <m:sSubPr>
                              <m:ctrlPr>
                                <a:rPr lang="en-CA" i="1">
                                  <a:solidFill>
                                    <a:srgbClr val="836967"/>
                                  </a:solidFill>
                                  <a:latin typeface="Cambria Math" panose="02040503050406030204" pitchFamily="18" charset="0"/>
                                </a:rPr>
                              </m:ctrlPr>
                            </m:sSubPr>
                            <m:e>
                              <m:r>
                                <a:rPr lang="en-CA" i="1">
                                  <a:latin typeface="Cambria Math" panose="02040503050406030204" pitchFamily="18" charset="0"/>
                                </a:rPr>
                                <m:t>𝐶</m:t>
                              </m:r>
                            </m:e>
                            <m:sub>
                              <m:r>
                                <a:rPr lang="en-CA" i="0">
                                  <a:latin typeface="Cambria Math" panose="02040503050406030204" pitchFamily="18" charset="0"/>
                                </a:rPr>
                                <m:t>1</m:t>
                              </m:r>
                            </m:sub>
                          </m:sSub>
                        </m:den>
                      </m:f>
                      <m:r>
                        <a:rPr lang="en-CA" i="0">
                          <a:latin typeface="Cambria Math" panose="02040503050406030204" pitchFamily="18" charset="0"/>
                        </a:rPr>
                        <m:t>=</m:t>
                      </m:r>
                      <m:f>
                        <m:fPr>
                          <m:ctrlPr>
                            <a:rPr lang="en-CA" i="1">
                              <a:solidFill>
                                <a:srgbClr val="836967"/>
                              </a:solidFill>
                              <a:latin typeface="Cambria Math" panose="02040503050406030204" pitchFamily="18" charset="0"/>
                            </a:rPr>
                          </m:ctrlPr>
                        </m:fPr>
                        <m:num>
                          <m:d>
                            <m:dPr>
                              <m:begChr m:val="["/>
                              <m:endChr m:val="]"/>
                              <m:ctrlPr>
                                <a:rPr lang="en-CA" i="1">
                                  <a:solidFill>
                                    <a:srgbClr val="836967"/>
                                  </a:solidFill>
                                  <a:latin typeface="Cambria Math" panose="02040503050406030204" pitchFamily="18" charset="0"/>
                                </a:rPr>
                              </m:ctrlPr>
                            </m:dPr>
                            <m:e>
                              <m:f>
                                <m:fPr>
                                  <m:ctrlPr>
                                    <a:rPr lang="en-CA" i="1">
                                      <a:solidFill>
                                        <a:srgbClr val="836967"/>
                                      </a:solidFill>
                                      <a:latin typeface="Cambria Math" panose="02040503050406030204" pitchFamily="18" charset="0"/>
                                    </a:rPr>
                                  </m:ctrlPr>
                                </m:fPr>
                                <m:num>
                                  <m:d>
                                    <m:dPr>
                                      <m:endChr m:val=""/>
                                      <m:ctrlPr>
                                        <a:rPr lang="en-CA" i="1">
                                          <a:latin typeface="Cambria Math" panose="02040503050406030204" pitchFamily="18" charset="0"/>
                                        </a:rPr>
                                      </m:ctrlPr>
                                    </m:dPr>
                                    <m:e>
                                      <m:sSup>
                                        <m:sSupPr>
                                          <m:ctrlPr>
                                            <a:rPr lang="en-CA" i="1">
                                              <a:solidFill>
                                                <a:srgbClr val="836967"/>
                                              </a:solidFill>
                                              <a:latin typeface="Cambria Math" panose="02040503050406030204" pitchFamily="18" charset="0"/>
                                            </a:rPr>
                                          </m:ctrlPr>
                                        </m:sSupPr>
                                        <m:e>
                                          <m:d>
                                            <m:dPr>
                                              <m:begChr m:val=""/>
                                              <m:ctrlPr>
                                                <a:rPr lang="en-CA" i="1" smtClean="0">
                                                  <a:latin typeface="Cambria Math" panose="02040503050406030204" pitchFamily="18" charset="0"/>
                                                </a:rPr>
                                              </m:ctrlPr>
                                            </m:dPr>
                                            <m:e>
                                              <m:r>
                                                <a:rPr lang="en-CA" b="0" i="1" smtClean="0">
                                                  <a:latin typeface="Cambria Math" panose="02040503050406030204" pitchFamily="18" charset="0"/>
                                                </a:rPr>
                                                <m:t>𝑐h</m:t>
                                              </m:r>
                                            </m:e>
                                          </m:d>
                                        </m:e>
                                        <m:sup>
                                          <m:r>
                                            <a:rPr lang="en-CA" i="0">
                                              <a:latin typeface="Cambria Math" panose="02040503050406030204" pitchFamily="18" charset="0"/>
                                            </a:rPr>
                                            <m:t>1.5</m:t>
                                          </m:r>
                                        </m:sup>
                                      </m:sSup>
                                      <m:r>
                                        <a:rPr lang="en-CA" i="0">
                                          <a:latin typeface="Cambria Math" panose="02040503050406030204" pitchFamily="18" charset="0"/>
                                        </a:rPr>
                                        <m:t>∙</m:t>
                                      </m:r>
                                      <m:sSubSup>
                                        <m:sSubSupPr>
                                          <m:ctrlPr>
                                            <a:rPr lang="en-CA" i="1">
                                              <a:solidFill>
                                                <a:srgbClr val="836967"/>
                                              </a:solidFill>
                                              <a:latin typeface="Cambria Math" panose="02040503050406030204" pitchFamily="18" charset="0"/>
                                            </a:rPr>
                                          </m:ctrlPr>
                                        </m:sSubSupPr>
                                        <m:e>
                                          <m:r>
                                            <a:rPr lang="en-CA" i="1">
                                              <a:latin typeface="Cambria Math" panose="02040503050406030204" pitchFamily="18" charset="0"/>
                                            </a:rPr>
                                            <m:t>𝑧</m:t>
                                          </m:r>
                                        </m:e>
                                        <m:sub>
                                          <m:r>
                                            <a:rPr lang="en-CA" i="0">
                                              <a:latin typeface="Cambria Math" panose="02040503050406030204" pitchFamily="18" charset="0"/>
                                            </a:rPr>
                                            <m:t>2</m:t>
                                          </m:r>
                                        </m:sub>
                                        <m:sup>
                                          <m:r>
                                            <a:rPr lang="en-CA" i="0">
                                              <a:latin typeface="Cambria Math" panose="02040503050406030204" pitchFamily="18" charset="0"/>
                                            </a:rPr>
                                            <m:t>1.5</m:t>
                                          </m:r>
                                        </m:sup>
                                      </m:sSubSup>
                                    </m:e>
                                  </m:d>
                                </m:num>
                                <m:den>
                                  <m:r>
                                    <a:rPr lang="en-CA" b="0" i="1" smtClean="0">
                                      <a:latin typeface="Cambria Math" panose="02040503050406030204" pitchFamily="18" charset="0"/>
                                    </a:rPr>
                                    <m:t>𝐻</m:t>
                                  </m:r>
                                  <m:r>
                                    <a:rPr lang="en-CA" i="0">
                                      <a:latin typeface="Cambria Math" panose="02040503050406030204" pitchFamily="18" charset="0"/>
                                    </a:rPr>
                                    <m:t>∙</m:t>
                                  </m:r>
                                  <m:r>
                                    <a:rPr lang="en-CA" i="1">
                                      <a:latin typeface="Cambria Math" panose="02040503050406030204" pitchFamily="18" charset="0"/>
                                    </a:rPr>
                                    <m:t>𝑅𝑂𝑆</m:t>
                                  </m:r>
                                </m:den>
                              </m:f>
                            </m:e>
                          </m:d>
                        </m:num>
                        <m:den>
                          <m:d>
                            <m:dPr>
                              <m:begChr m:val="["/>
                              <m:endChr m:val="]"/>
                              <m:ctrlPr>
                                <a:rPr lang="en-CA" i="1">
                                  <a:solidFill>
                                    <a:srgbClr val="836967"/>
                                  </a:solidFill>
                                  <a:latin typeface="Cambria Math" panose="02040503050406030204" pitchFamily="18" charset="0"/>
                                </a:rPr>
                              </m:ctrlPr>
                            </m:dPr>
                            <m:e>
                              <m:f>
                                <m:fPr>
                                  <m:ctrlPr>
                                    <a:rPr lang="en-CA" i="1">
                                      <a:solidFill>
                                        <a:srgbClr val="836967"/>
                                      </a:solidFill>
                                      <a:latin typeface="Cambria Math" panose="02040503050406030204" pitchFamily="18" charset="0"/>
                                    </a:rPr>
                                  </m:ctrlPr>
                                </m:fPr>
                                <m:num>
                                  <m:d>
                                    <m:dPr>
                                      <m:endChr m:val=""/>
                                      <m:ctrlPr>
                                        <a:rPr lang="en-CA" i="1">
                                          <a:latin typeface="Cambria Math" panose="02040503050406030204" pitchFamily="18" charset="0"/>
                                        </a:rPr>
                                      </m:ctrlPr>
                                    </m:dPr>
                                    <m:e>
                                      <m:sSup>
                                        <m:sSupPr>
                                          <m:ctrlPr>
                                            <a:rPr lang="en-CA" i="1">
                                              <a:solidFill>
                                                <a:srgbClr val="836967"/>
                                              </a:solidFill>
                                              <a:latin typeface="Cambria Math" panose="02040503050406030204" pitchFamily="18" charset="0"/>
                                            </a:rPr>
                                          </m:ctrlPr>
                                        </m:sSupPr>
                                        <m:e>
                                          <m:d>
                                            <m:dPr>
                                              <m:begChr m:val=""/>
                                              <m:ctrlPr>
                                                <a:rPr lang="en-CA" i="1">
                                                  <a:latin typeface="Cambria Math" panose="02040503050406030204" pitchFamily="18" charset="0"/>
                                                </a:rPr>
                                              </m:ctrlPr>
                                            </m:dPr>
                                            <m:e>
                                              <m:r>
                                                <a:rPr lang="en-CA" b="0" i="1" smtClean="0">
                                                  <a:latin typeface="Cambria Math" panose="02040503050406030204" pitchFamily="18" charset="0"/>
                                                </a:rPr>
                                                <m:t>𝑐h</m:t>
                                              </m:r>
                                            </m:e>
                                          </m:d>
                                        </m:e>
                                        <m:sup>
                                          <m:r>
                                            <a:rPr lang="en-CA" i="0">
                                              <a:latin typeface="Cambria Math" panose="02040503050406030204" pitchFamily="18" charset="0"/>
                                            </a:rPr>
                                            <m:t>1.5</m:t>
                                          </m:r>
                                        </m:sup>
                                      </m:sSup>
                                      <m:r>
                                        <a:rPr lang="en-CA" i="0">
                                          <a:latin typeface="Cambria Math" panose="02040503050406030204" pitchFamily="18" charset="0"/>
                                        </a:rPr>
                                        <m:t>∙</m:t>
                                      </m:r>
                                      <m:sSubSup>
                                        <m:sSubSupPr>
                                          <m:ctrlPr>
                                            <a:rPr lang="en-CA" i="1">
                                              <a:solidFill>
                                                <a:srgbClr val="836967"/>
                                              </a:solidFill>
                                              <a:latin typeface="Cambria Math" panose="02040503050406030204" pitchFamily="18" charset="0"/>
                                            </a:rPr>
                                          </m:ctrlPr>
                                        </m:sSubSupPr>
                                        <m:e>
                                          <m:r>
                                            <a:rPr lang="en-CA" i="1">
                                              <a:latin typeface="Cambria Math" panose="02040503050406030204" pitchFamily="18" charset="0"/>
                                            </a:rPr>
                                            <m:t>𝑧</m:t>
                                          </m:r>
                                        </m:e>
                                        <m:sub>
                                          <m:r>
                                            <a:rPr lang="en-CA" i="0">
                                              <a:latin typeface="Cambria Math" panose="02040503050406030204" pitchFamily="18" charset="0"/>
                                            </a:rPr>
                                            <m:t>1</m:t>
                                          </m:r>
                                        </m:sub>
                                        <m:sup>
                                          <m:r>
                                            <a:rPr lang="en-CA" i="0">
                                              <a:latin typeface="Cambria Math" panose="02040503050406030204" pitchFamily="18" charset="0"/>
                                            </a:rPr>
                                            <m:t>1.5</m:t>
                                          </m:r>
                                        </m:sup>
                                      </m:sSubSup>
                                    </m:e>
                                  </m:d>
                                </m:num>
                                <m:den>
                                  <m:r>
                                    <a:rPr lang="en-CA" b="0" i="1" smtClean="0">
                                      <a:latin typeface="Cambria Math" panose="02040503050406030204" pitchFamily="18" charset="0"/>
                                    </a:rPr>
                                    <m:t>𝐻</m:t>
                                  </m:r>
                                  <m:r>
                                    <a:rPr lang="en-CA" i="0">
                                      <a:latin typeface="Cambria Math" panose="02040503050406030204" pitchFamily="18" charset="0"/>
                                    </a:rPr>
                                    <m:t>∙</m:t>
                                  </m:r>
                                  <m:r>
                                    <a:rPr lang="en-CA" i="1">
                                      <a:latin typeface="Cambria Math" panose="02040503050406030204" pitchFamily="18" charset="0"/>
                                    </a:rPr>
                                    <m:t>𝑅𝑂𝑆</m:t>
                                  </m:r>
                                </m:den>
                              </m:f>
                            </m:e>
                          </m:d>
                        </m:den>
                      </m:f>
                    </m:oMath>
                  </m:oMathPara>
                </a14:m>
                <a:endParaRPr lang="en-CA" dirty="0"/>
              </a:p>
            </p:txBody>
          </p:sp>
        </mc:Choice>
        <mc:Fallback xmlns="">
          <p:sp>
            <p:nvSpPr>
              <p:cNvPr id="7" name="TextBox 6">
                <a:extLst>
                  <a:ext uri="{FF2B5EF4-FFF2-40B4-BE49-F238E27FC236}">
                    <a16:creationId xmlns:a16="http://schemas.microsoft.com/office/drawing/2014/main" id="{190EAC15-8C6B-A06A-90E7-BB5443595D1C}"/>
                  </a:ext>
                </a:extLst>
              </p:cNvPr>
              <p:cNvSpPr txBox="1">
                <a:spLocks noRot="1" noChangeAspect="1" noMove="1" noResize="1" noEditPoints="1" noAdjustHandles="1" noChangeArrowheads="1" noChangeShapeType="1" noTextEdit="1"/>
              </p:cNvSpPr>
              <p:nvPr/>
            </p:nvSpPr>
            <p:spPr>
              <a:xfrm>
                <a:off x="579120" y="3322948"/>
                <a:ext cx="6096000" cy="1805815"/>
              </a:xfrm>
              <a:prstGeom prst="rect">
                <a:avLst/>
              </a:prstGeom>
              <a:blipFill>
                <a:blip r:embed="rId5"/>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1380CF83-0627-FD7A-E2AB-108F4F0E9A50}"/>
                  </a:ext>
                </a:extLst>
              </p:cNvPr>
              <p:cNvSpPr txBox="1"/>
              <p:nvPr/>
            </p:nvSpPr>
            <p:spPr>
              <a:xfrm>
                <a:off x="2131060" y="5442624"/>
                <a:ext cx="6096000" cy="756554"/>
              </a:xfrm>
              <a:prstGeom prst="rect">
                <a:avLst/>
              </a:prstGeom>
              <a:noFill/>
            </p:spPr>
            <p:txBody>
              <a:bodyPr wrap="square">
                <a:spAutoFit/>
              </a:bodyPr>
              <a:lstStyle/>
              <a:p>
                <a14:m>
                  <m:oMath xmlns:m="http://schemas.openxmlformats.org/officeDocument/2006/math">
                    <m:r>
                      <a:rPr lang="en-CA" sz="2400" i="1" smtClean="0">
                        <a:effectLst/>
                        <a:latin typeface="Cambria Math" panose="02040503050406030204" pitchFamily="18" charset="0"/>
                        <a:ea typeface="Times New Roman" panose="02020603050405020304" pitchFamily="18" charset="0"/>
                        <a:cs typeface="Times New Roman" panose="02020603050405020304" pitchFamily="18" charset="0"/>
                      </a:rPr>
                      <m:t>𝑆𝐹</m:t>
                    </m:r>
                    <m:sSub>
                      <m:sSubPr>
                        <m:ctrlPr>
                          <a:rPr lang="en-CA" i="1">
                            <a:effectLst/>
                            <a:latin typeface="Cambria Math" panose="02040503050406030204" pitchFamily="18" charset="0"/>
                            <a:ea typeface="Times New Roman" panose="02020603050405020304" pitchFamily="18" charset="0"/>
                          </a:rPr>
                        </m:ctrlPr>
                      </m:sSubPr>
                      <m:e>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2</m:t>
                        </m:r>
                      </m:sub>
                    </m:sSub>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CA" i="1">
                            <a:effectLst/>
                            <a:latin typeface="Cambria Math" panose="02040503050406030204" pitchFamily="18" charset="0"/>
                            <a:ea typeface="Times New Roman" panose="02020603050405020304" pitchFamily="18" charset="0"/>
                          </a:rPr>
                        </m:ctrlPr>
                      </m:sSupPr>
                      <m:e>
                        <m:d>
                          <m:dPr>
                            <m:begChr m:val="["/>
                            <m:endChr m:val="]"/>
                            <m:ctrlPr>
                              <a:rPr lang="en-CA" i="1">
                                <a:effectLst/>
                                <a:latin typeface="Cambria Math" panose="02040503050406030204" pitchFamily="18" charset="0"/>
                                <a:ea typeface="Times New Roman" panose="02020603050405020304" pitchFamily="18" charset="0"/>
                              </a:rPr>
                            </m:ctrlPr>
                          </m:dPr>
                          <m:e>
                            <m:f>
                              <m:fPr>
                                <m:ctrlPr>
                                  <a:rPr lang="en-CA" i="1">
                                    <a:effectLst/>
                                    <a:latin typeface="Cambria Math" panose="02040503050406030204" pitchFamily="18" charset="0"/>
                                    <a:ea typeface="Times New Roman" panose="02020603050405020304" pitchFamily="18" charset="0"/>
                                  </a:rPr>
                                </m:ctrlPr>
                              </m:fPr>
                              <m:num>
                                <m:sSub>
                                  <m:sSubPr>
                                    <m:ctrlPr>
                                      <a:rPr lang="en-CA" i="1">
                                        <a:effectLst/>
                                        <a:latin typeface="Cambria Math" panose="02040503050406030204" pitchFamily="18" charset="0"/>
                                        <a:ea typeface="Times New Roman" panose="02020603050405020304" pitchFamily="18" charset="0"/>
                                      </a:rPr>
                                    </m:ctrlPr>
                                  </m:sSubPr>
                                  <m:e>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𝑧</m:t>
                                    </m:r>
                                  </m:e>
                                  <m:sub>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2</m:t>
                                    </m:r>
                                  </m:sub>
                                </m:sSub>
                              </m:num>
                              <m:den>
                                <m:sSub>
                                  <m:sSubPr>
                                    <m:ctrlPr>
                                      <a:rPr lang="en-CA" i="1">
                                        <a:effectLst/>
                                        <a:latin typeface="Cambria Math" panose="02040503050406030204" pitchFamily="18" charset="0"/>
                                        <a:ea typeface="Times New Roman" panose="02020603050405020304" pitchFamily="18" charset="0"/>
                                      </a:rPr>
                                    </m:ctrlPr>
                                  </m:sSubPr>
                                  <m:e>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𝑧</m:t>
                                    </m:r>
                                  </m:e>
                                  <m:sub>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1</m:t>
                                    </m:r>
                                  </m:sub>
                                </m:sSub>
                              </m:den>
                            </m:f>
                          </m:e>
                        </m:d>
                      </m:e>
                      <m:sup>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1.5</m:t>
                        </m:r>
                      </m:sup>
                    </m:sSup>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m:t>
                    </m:r>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𝑆𝐹</m:t>
                    </m:r>
                    <m:sSub>
                      <m:sSubPr>
                        <m:ctrlPr>
                          <a:rPr lang="en-CA" i="1">
                            <a:effectLst/>
                            <a:latin typeface="Cambria Math" panose="02040503050406030204" pitchFamily="18" charset="0"/>
                            <a:ea typeface="Times New Roman" panose="02020603050405020304" pitchFamily="18" charset="0"/>
                          </a:rPr>
                        </m:ctrlPr>
                      </m:sSubPr>
                      <m:e>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1</m:t>
                        </m:r>
                      </m:sub>
                    </m:sSub>
                  </m:oMath>
                </a14:m>
                <a:r>
                  <a:rPr lang="en-CA" sz="2400" dirty="0">
                    <a:effectLst/>
                    <a:latin typeface="Times New Roman" panose="02020603050405020304" pitchFamily="18" charset="0"/>
                    <a:ea typeface="Cambria" panose="02040503050406030204" pitchFamily="18" charset="0"/>
                  </a:rPr>
                  <a:t> </a:t>
                </a:r>
                <a:endParaRPr lang="en-CA" dirty="0"/>
              </a:p>
            </p:txBody>
          </p:sp>
        </mc:Choice>
        <mc:Fallback xmlns="">
          <p:sp>
            <p:nvSpPr>
              <p:cNvPr id="9" name="TextBox 8">
                <a:extLst>
                  <a:ext uri="{FF2B5EF4-FFF2-40B4-BE49-F238E27FC236}">
                    <a16:creationId xmlns:a16="http://schemas.microsoft.com/office/drawing/2014/main" id="{1380CF83-0627-FD7A-E2AB-108F4F0E9A50}"/>
                  </a:ext>
                </a:extLst>
              </p:cNvPr>
              <p:cNvSpPr txBox="1">
                <a:spLocks noRot="1" noChangeAspect="1" noMove="1" noResize="1" noEditPoints="1" noAdjustHandles="1" noChangeArrowheads="1" noChangeShapeType="1" noTextEdit="1"/>
              </p:cNvSpPr>
              <p:nvPr/>
            </p:nvSpPr>
            <p:spPr>
              <a:xfrm>
                <a:off x="2131060" y="5442624"/>
                <a:ext cx="6096000" cy="756554"/>
              </a:xfrm>
              <a:prstGeom prst="rect">
                <a:avLst/>
              </a:prstGeom>
              <a:blipFill>
                <a:blip r:embed="rId6"/>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731552ED-D216-B16A-B2AD-5F7BAAEEE180}"/>
                  </a:ext>
                </a:extLst>
              </p:cNvPr>
              <p:cNvSpPr txBox="1"/>
              <p:nvPr/>
            </p:nvSpPr>
            <p:spPr>
              <a:xfrm>
                <a:off x="423818" y="996558"/>
                <a:ext cx="6096000" cy="46583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CA" sz="2400" b="0" i="1" smtClean="0">
                              <a:effectLst/>
                              <a:latin typeface="Cambria Math" panose="02040503050406030204" pitchFamily="18" charset="0"/>
                              <a:cs typeface="Times New Roman" panose="02020603050405020304" pitchFamily="18" charset="0"/>
                            </a:rPr>
                          </m:ctrlPr>
                        </m:sSubPr>
                        <m:e>
                          <m:r>
                            <a:rPr lang="en-CA" sz="2400" b="0" i="1" smtClean="0">
                              <a:effectLst/>
                              <a:latin typeface="Cambria Math" panose="02040503050406030204" pitchFamily="18" charset="0"/>
                              <a:cs typeface="Times New Roman" panose="02020603050405020304" pitchFamily="18" charset="0"/>
                            </a:rPr>
                            <m:t>𝐼</m:t>
                          </m:r>
                        </m:e>
                        <m:sub>
                          <m:r>
                            <a:rPr lang="en-CA" sz="2400" b="0" i="1" smtClean="0">
                              <a:effectLst/>
                              <a:latin typeface="Cambria Math" panose="02040503050406030204" pitchFamily="18" charset="0"/>
                              <a:cs typeface="Times New Roman" panose="02020603050405020304" pitchFamily="18" charset="0"/>
                            </a:rPr>
                            <m:t>0</m:t>
                          </m:r>
                        </m:sub>
                      </m:sSub>
                      <m:r>
                        <a:rPr lang="en-CA" sz="2400" i="1" smtClean="0">
                          <a:effectLst/>
                          <a:latin typeface="Cambria Math" panose="02040503050406030204" pitchFamily="18" charset="0"/>
                          <a:ea typeface="Times New Roman" panose="02020603050405020304" pitchFamily="18" charset="0"/>
                          <a:cs typeface="Times New Roman" panose="02020603050405020304" pitchFamily="18" charset="0"/>
                        </a:rPr>
                        <m:t>=(</m:t>
                      </m:r>
                      <m:r>
                        <a:rPr lang="en-CA" sz="2400" i="1" smtClean="0">
                          <a:effectLst/>
                          <a:latin typeface="Cambria Math" panose="02040503050406030204" pitchFamily="18" charset="0"/>
                          <a:ea typeface="Times New Roman" panose="02020603050405020304" pitchFamily="18" charset="0"/>
                          <a:cs typeface="Times New Roman" panose="02020603050405020304" pitchFamily="18" charset="0"/>
                        </a:rPr>
                        <m:t>𝑐h𝑧</m:t>
                      </m:r>
                      <m:sSup>
                        <m:sSupPr>
                          <m:ctrlPr>
                            <a:rPr lang="en-CA" i="1">
                              <a:effectLst/>
                              <a:latin typeface="Cambria Math" panose="02040503050406030204" pitchFamily="18" charset="0"/>
                              <a:ea typeface="Times New Roman" panose="02020603050405020304" pitchFamily="18" charset="0"/>
                            </a:rPr>
                          </m:ctrlPr>
                        </m:sSupPr>
                        <m:e>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m:t>
                          </m:r>
                        </m:e>
                        <m:sup>
                          <m:r>
                            <a:rPr lang="en-CA" sz="2400" i="1">
                              <a:effectLst/>
                              <a:latin typeface="Cambria Math" panose="02040503050406030204" pitchFamily="18" charset="0"/>
                              <a:ea typeface="Times New Roman" panose="02020603050405020304" pitchFamily="18" charset="0"/>
                              <a:cs typeface="Times New Roman" panose="02020603050405020304" pitchFamily="18" charset="0"/>
                            </a:rPr>
                            <m:t>1.5</m:t>
                          </m:r>
                        </m:sup>
                      </m:sSup>
                    </m:oMath>
                  </m:oMathPara>
                </a14:m>
                <a:endParaRPr lang="en-CA" dirty="0"/>
              </a:p>
            </p:txBody>
          </p:sp>
        </mc:Choice>
        <mc:Fallback xmlns="">
          <p:sp>
            <p:nvSpPr>
              <p:cNvPr id="2" name="TextBox 1">
                <a:extLst>
                  <a:ext uri="{FF2B5EF4-FFF2-40B4-BE49-F238E27FC236}">
                    <a16:creationId xmlns:a16="http://schemas.microsoft.com/office/drawing/2014/main" id="{731552ED-D216-B16A-B2AD-5F7BAAEEE180}"/>
                  </a:ext>
                </a:extLst>
              </p:cNvPr>
              <p:cNvSpPr txBox="1">
                <a:spLocks noRot="1" noChangeAspect="1" noMove="1" noResize="1" noEditPoints="1" noAdjustHandles="1" noChangeArrowheads="1" noChangeShapeType="1" noTextEdit="1"/>
              </p:cNvSpPr>
              <p:nvPr/>
            </p:nvSpPr>
            <p:spPr>
              <a:xfrm>
                <a:off x="423818" y="996558"/>
                <a:ext cx="6096000" cy="465833"/>
              </a:xfrm>
              <a:prstGeom prst="rect">
                <a:avLst/>
              </a:prstGeom>
              <a:blipFill>
                <a:blip r:embed="rId7"/>
                <a:stretch>
                  <a:fillRect b="-18182"/>
                </a:stretch>
              </a:blipFill>
            </p:spPr>
            <p:txBody>
              <a:bodyPr/>
              <a:lstStyle/>
              <a:p>
                <a:r>
                  <a:rPr lang="en-CA">
                    <a:noFill/>
                  </a:rPr>
                  <a:t> </a:t>
                </a:r>
              </a:p>
            </p:txBody>
          </p:sp>
        </mc:Fallback>
      </mc:AlternateContent>
      <p:sp>
        <p:nvSpPr>
          <p:cNvPr id="4" name="Rectangle 1027">
            <a:extLst>
              <a:ext uri="{FF2B5EF4-FFF2-40B4-BE49-F238E27FC236}">
                <a16:creationId xmlns:a16="http://schemas.microsoft.com/office/drawing/2014/main" id="{D7B1FC1F-DC39-B699-3DA5-65DF7CD1CE31}"/>
              </a:ext>
            </a:extLst>
          </p:cNvPr>
          <p:cNvSpPr>
            <a:spLocks noChangeArrowheads="1"/>
          </p:cNvSpPr>
          <p:nvPr/>
        </p:nvSpPr>
        <p:spPr bwMode="auto">
          <a:xfrm>
            <a:off x="5775960" y="948976"/>
            <a:ext cx="6096000" cy="5970865"/>
          </a:xfrm>
          <a:prstGeom prst="rect">
            <a:avLst/>
          </a:prstGeom>
          <a:noFill/>
          <a:ln w="9525">
            <a:noFill/>
            <a:miter lim="800000"/>
            <a:headEnd/>
            <a:tailEnd/>
          </a:ln>
        </p:spPr>
        <p:txBody>
          <a:bodyPr wrap="square">
            <a:spAutoFit/>
          </a:bodyPr>
          <a:lstStyle/>
          <a:p>
            <a:pPr marL="342900" indent="-342900" eaLnBrk="0" hangingPunct="0">
              <a:buFont typeface="Arial" panose="020B0604020202020204" pitchFamily="34" charset="0"/>
              <a:buChar char="•"/>
            </a:pPr>
            <a:r>
              <a:rPr lang="en-US" dirty="0"/>
              <a:t>Start with VW77 crown fire </a:t>
            </a:r>
            <a:r>
              <a:rPr lang="en-US" dirty="0" err="1"/>
              <a:t>init.</a:t>
            </a:r>
            <a:r>
              <a:rPr lang="en-US" dirty="0"/>
              <a:t> model</a:t>
            </a:r>
          </a:p>
          <a:p>
            <a:pPr marL="342900" indent="-342900" eaLnBrk="0" hangingPunct="0">
              <a:buFont typeface="Arial" panose="020B0604020202020204" pitchFamily="34" charset="0"/>
              <a:buChar char="•"/>
            </a:pPr>
            <a:endParaRPr lang="en-US" sz="1400" dirty="0"/>
          </a:p>
          <a:p>
            <a:pPr marL="342900" indent="-342900" eaLnBrk="0" hangingPunct="0">
              <a:buFont typeface="Arial" panose="020B0604020202020204" pitchFamily="34" charset="0"/>
              <a:buChar char="•"/>
            </a:pPr>
            <a:r>
              <a:rPr lang="en-US" dirty="0"/>
              <a:t>Replace </a:t>
            </a:r>
            <a:r>
              <a:rPr lang="en-US" i="1" dirty="0"/>
              <a:t>I</a:t>
            </a:r>
            <a:r>
              <a:rPr lang="en-US" i="1" baseline="-25000" dirty="0"/>
              <a:t>0</a:t>
            </a:r>
            <a:r>
              <a:rPr lang="en-US" dirty="0"/>
              <a:t> with Byram’s (1959) HFI</a:t>
            </a:r>
          </a:p>
          <a:p>
            <a:pPr marL="342900"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endParaRPr lang="en-US" sz="1600" dirty="0"/>
          </a:p>
          <a:p>
            <a:pPr marL="342900" indent="-342900" eaLnBrk="0" hangingPunct="0">
              <a:buFont typeface="Arial" panose="020B0604020202020204" pitchFamily="34" charset="0"/>
              <a:buChar char="•"/>
            </a:pPr>
            <a:r>
              <a:rPr lang="en-US" dirty="0"/>
              <a:t>Solve for </a:t>
            </a:r>
            <a:r>
              <a:rPr lang="en-US" i="1" dirty="0"/>
              <a:t>SFC</a:t>
            </a:r>
            <a:r>
              <a:rPr lang="en-US" i="1" baseline="-25000" dirty="0"/>
              <a:t>0</a:t>
            </a:r>
            <a:r>
              <a:rPr lang="en-US" dirty="0"/>
              <a:t> – critical SFC for crowning</a:t>
            </a:r>
          </a:p>
          <a:p>
            <a:pPr marL="342900"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r>
              <a:rPr lang="en-US" dirty="0"/>
              <a:t>Ratio of </a:t>
            </a:r>
            <a:r>
              <a:rPr lang="en-US" i="1" dirty="0"/>
              <a:t>SFC</a:t>
            </a:r>
            <a:r>
              <a:rPr lang="en-US" i="1" baseline="-25000" dirty="0"/>
              <a:t>0</a:t>
            </a:r>
            <a:r>
              <a:rPr lang="en-US" i="1" dirty="0"/>
              <a:t> </a:t>
            </a:r>
            <a:r>
              <a:rPr lang="en-US" dirty="0"/>
              <a:t>at two different heights – if </a:t>
            </a:r>
            <a:r>
              <a:rPr lang="en-US" dirty="0" err="1"/>
              <a:t>sROS</a:t>
            </a:r>
            <a:r>
              <a:rPr lang="en-US" dirty="0"/>
              <a:t> and all constants are the same immediately prior to crowning</a:t>
            </a:r>
          </a:p>
          <a:p>
            <a:pPr marL="342900"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endParaRPr lang="en-US" sz="1800" dirty="0"/>
          </a:p>
          <a:p>
            <a:pPr marL="342900" indent="-342900" eaLnBrk="0" hangingPunct="0">
              <a:buFont typeface="Arial" panose="020B0604020202020204" pitchFamily="34" charset="0"/>
              <a:buChar char="•"/>
            </a:pPr>
            <a:r>
              <a:rPr lang="en-US" dirty="0"/>
              <a:t>Result is method of ‘adjusting’ fuel consumption to compare </a:t>
            </a:r>
            <a:r>
              <a:rPr lang="en-US" i="1" dirty="0"/>
              <a:t>SFC</a:t>
            </a:r>
            <a:r>
              <a:rPr lang="en-US" i="1" baseline="-25000" dirty="0"/>
              <a:t>0</a:t>
            </a:r>
            <a:r>
              <a:rPr lang="en-US" dirty="0"/>
              <a:t> at different heights (distance from LCBH)</a:t>
            </a:r>
          </a:p>
          <a:p>
            <a:pPr marL="285750" indent="-285750" eaLnBrk="0" hangingPunct="0">
              <a:buFont typeface="Arial" panose="020B0604020202020204" pitchFamily="34" charset="0"/>
              <a:buChar char="•"/>
            </a:pPr>
            <a:endParaRPr lang="en-US" sz="1600" dirty="0"/>
          </a:p>
        </p:txBody>
      </p:sp>
    </p:spTree>
    <p:extLst>
      <p:ext uri="{BB962C8B-B14F-4D97-AF65-F5344CB8AC3E}">
        <p14:creationId xmlns:p14="http://schemas.microsoft.com/office/powerpoint/2010/main" val="3652661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76C641-B6F1-B5C7-DD5B-5D202C3C1C15}"/>
            </a:ext>
          </a:extLst>
        </p:cNvPr>
        <p:cNvGrpSpPr/>
        <p:nvPr/>
      </p:nvGrpSpPr>
      <p:grpSpPr>
        <a:xfrm>
          <a:off x="0" y="0"/>
          <a:ext cx="0" cy="0"/>
          <a:chOff x="0" y="0"/>
          <a:chExt cx="0" cy="0"/>
        </a:xfrm>
      </p:grpSpPr>
      <p:sp>
        <p:nvSpPr>
          <p:cNvPr id="16385" name="Rectangle 1026">
            <a:extLst>
              <a:ext uri="{FF2B5EF4-FFF2-40B4-BE49-F238E27FC236}">
                <a16:creationId xmlns:a16="http://schemas.microsoft.com/office/drawing/2014/main" id="{B2D3D5FE-ACAD-6D51-4BF3-FB5104ABB223}"/>
              </a:ext>
            </a:extLst>
          </p:cNvPr>
          <p:cNvSpPr>
            <a:spLocks noChangeArrowheads="1"/>
          </p:cNvSpPr>
          <p:nvPr/>
        </p:nvSpPr>
        <p:spPr bwMode="auto">
          <a:xfrm>
            <a:off x="1632858" y="130628"/>
            <a:ext cx="9035143" cy="738664"/>
          </a:xfrm>
          <a:prstGeom prst="rect">
            <a:avLst/>
          </a:prstGeom>
          <a:noFill/>
          <a:ln w="9525">
            <a:noFill/>
            <a:miter lim="800000"/>
            <a:headEnd/>
            <a:tailEnd/>
          </a:ln>
        </p:spPr>
        <p:txBody>
          <a:bodyPr wrap="square">
            <a:spAutoFit/>
          </a:bodyPr>
          <a:lstStyle/>
          <a:p>
            <a:pPr marL="457200" indent="-457200" algn="ctr" eaLnBrk="0" hangingPunct="0"/>
            <a:r>
              <a:rPr lang="en-US" sz="2800" dirty="0">
                <a:latin typeface="Segoe UI" panose="020B0502040204020203" pitchFamily="34" charset="0"/>
                <a:cs typeface="Segoe UI" panose="020B0502040204020203" pitchFamily="34" charset="0"/>
              </a:rPr>
              <a:t>Theoretical model: rescaling LF based on VW77</a:t>
            </a:r>
          </a:p>
          <a:p>
            <a:pPr marL="457200" indent="-457200" algn="ctr" eaLnBrk="0" hangingPunct="0"/>
            <a:endParaRPr lang="en-US" sz="1400" u="sng" dirty="0">
              <a:latin typeface="Candara" panose="020E0502030303020204" pitchFamily="34" charset="0"/>
              <a:cs typeface="Times New Roman" pitchFamily="18" charset="0"/>
            </a:endParaRPr>
          </a:p>
        </p:txBody>
      </p:sp>
      <p:sp>
        <p:nvSpPr>
          <p:cNvPr id="16386" name="Rectangle 1027">
            <a:extLst>
              <a:ext uri="{FF2B5EF4-FFF2-40B4-BE49-F238E27FC236}">
                <a16:creationId xmlns:a16="http://schemas.microsoft.com/office/drawing/2014/main" id="{9F8783FF-FEAA-383D-1297-98ED7A588988}"/>
              </a:ext>
            </a:extLst>
          </p:cNvPr>
          <p:cNvSpPr>
            <a:spLocks noChangeArrowheads="1"/>
          </p:cNvSpPr>
          <p:nvPr/>
        </p:nvSpPr>
        <p:spPr bwMode="auto">
          <a:xfrm>
            <a:off x="1524000" y="4262438"/>
            <a:ext cx="9144000" cy="609600"/>
          </a:xfrm>
          <a:prstGeom prst="rect">
            <a:avLst/>
          </a:prstGeom>
          <a:noFill/>
          <a:ln w="9525">
            <a:noFill/>
            <a:miter lim="800000"/>
            <a:headEnd/>
            <a:tailEnd/>
          </a:ln>
        </p:spPr>
        <p:txBody>
          <a:bodyPr>
            <a:spAutoFit/>
          </a:bodyPr>
          <a:lstStyle/>
          <a:p>
            <a:endParaRPr lang="en-US" sz="1000" dirty="0">
              <a:cs typeface="Times New Roman" pitchFamily="18" charset="0"/>
            </a:endParaRPr>
          </a:p>
          <a:p>
            <a:pPr eaLnBrk="0" hangingPunct="0"/>
            <a:endParaRPr lang="en-US" dirty="0"/>
          </a:p>
        </p:txBody>
      </p: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07950F7F-0015-46EF-1B31-DDB1F58324BD}"/>
                  </a:ext>
                </a:extLst>
              </p:cNvPr>
              <p:cNvSpPr txBox="1"/>
              <p:nvPr/>
            </p:nvSpPr>
            <p:spPr>
              <a:xfrm>
                <a:off x="950184" y="1440187"/>
                <a:ext cx="4437380" cy="978088"/>
              </a:xfrm>
              <a:prstGeom prst="rect">
                <a:avLst/>
              </a:prstGeom>
              <a:noFill/>
            </p:spPr>
            <p:txBody>
              <a:bodyPr wrap="square">
                <a:spAutoFit/>
              </a:bodyPr>
              <a:lstStyle/>
              <a:p>
                <a14:m>
                  <m:oMath xmlns:m="http://schemas.openxmlformats.org/officeDocument/2006/math">
                    <m:r>
                      <a:rPr lang="en-CA" sz="3200" i="1" smtClean="0">
                        <a:effectLst/>
                        <a:latin typeface="Cambria Math" panose="02040503050406030204" pitchFamily="18" charset="0"/>
                        <a:ea typeface="Times New Roman" panose="02020603050405020304" pitchFamily="18" charset="0"/>
                        <a:cs typeface="Times New Roman" panose="02020603050405020304" pitchFamily="18" charset="0"/>
                      </a:rPr>
                      <m:t>𝐹</m:t>
                    </m:r>
                    <m:sSub>
                      <m:sSubPr>
                        <m:ctrlPr>
                          <a:rPr lang="en-CA" sz="3200" i="1">
                            <a:effectLst/>
                            <a:latin typeface="Cambria Math" panose="02040503050406030204" pitchFamily="18" charset="0"/>
                            <a:ea typeface="Times New Roman" panose="02020603050405020304" pitchFamily="18" charset="0"/>
                          </a:rPr>
                        </m:ctrlPr>
                      </m:sSubPr>
                      <m:e>
                        <m:r>
                          <a:rPr lang="en-CA" sz="32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en-CA" sz="3200" b="0" i="1" smtClean="0">
                            <a:effectLst/>
                            <a:latin typeface="Cambria Math" panose="02040503050406030204" pitchFamily="18" charset="0"/>
                            <a:ea typeface="Times New Roman" panose="02020603050405020304" pitchFamily="18" charset="0"/>
                            <a:cs typeface="Times New Roman" panose="02020603050405020304" pitchFamily="18" charset="0"/>
                          </a:rPr>
                          <m:t>𝑆𝐸</m:t>
                        </m:r>
                      </m:sub>
                    </m:sSub>
                    <m:r>
                      <a:rPr lang="en-CA" sz="3200" i="1">
                        <a:effectLst/>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CA" sz="3200" i="1">
                            <a:effectLst/>
                            <a:latin typeface="Cambria Math" panose="02040503050406030204" pitchFamily="18" charset="0"/>
                            <a:ea typeface="Times New Roman" panose="02020603050405020304" pitchFamily="18" charset="0"/>
                          </a:rPr>
                        </m:ctrlPr>
                      </m:sSupPr>
                      <m:e>
                        <m:d>
                          <m:dPr>
                            <m:begChr m:val="["/>
                            <m:endChr m:val="]"/>
                            <m:ctrlPr>
                              <a:rPr lang="en-CA" sz="3200" i="1">
                                <a:effectLst/>
                                <a:latin typeface="Cambria Math" panose="02040503050406030204" pitchFamily="18" charset="0"/>
                                <a:ea typeface="Times New Roman" panose="02020603050405020304" pitchFamily="18" charset="0"/>
                              </a:rPr>
                            </m:ctrlPr>
                          </m:dPr>
                          <m:e>
                            <m:f>
                              <m:fPr>
                                <m:ctrlPr>
                                  <a:rPr lang="en-CA" sz="3200" i="1">
                                    <a:effectLst/>
                                    <a:latin typeface="Cambria Math" panose="02040503050406030204" pitchFamily="18" charset="0"/>
                                    <a:ea typeface="Times New Roman" panose="02020603050405020304" pitchFamily="18" charset="0"/>
                                  </a:rPr>
                                </m:ctrlPr>
                              </m:fPr>
                              <m:num>
                                <m:r>
                                  <a:rPr lang="en-CA" sz="3200" b="0" i="1" smtClean="0">
                                    <a:effectLst/>
                                    <a:latin typeface="Cambria Math" panose="02040503050406030204" pitchFamily="18" charset="0"/>
                                    <a:ea typeface="Times New Roman" panose="02020603050405020304" pitchFamily="18" charset="0"/>
                                  </a:rPr>
                                  <m:t>𝑧</m:t>
                                </m:r>
                              </m:num>
                              <m:den>
                                <m:r>
                                  <a:rPr lang="en-CA" sz="3200" b="0" i="1" smtClean="0">
                                    <a:effectLst/>
                                    <a:latin typeface="Cambria Math" panose="02040503050406030204" pitchFamily="18" charset="0"/>
                                    <a:ea typeface="Times New Roman" panose="02020603050405020304" pitchFamily="18" charset="0"/>
                                  </a:rPr>
                                  <m:t>𝑧</m:t>
                                </m:r>
                                <m:r>
                                  <a:rPr lang="en-CA" sz="3200" b="0" i="1" smtClean="0">
                                    <a:effectLst/>
                                    <a:latin typeface="Cambria Math" panose="02040503050406030204" pitchFamily="18" charset="0"/>
                                    <a:ea typeface="Times New Roman" panose="02020603050405020304" pitchFamily="18" charset="0"/>
                                  </a:rPr>
                                  <m:t>−</m:t>
                                </m:r>
                                <m:sSub>
                                  <m:sSubPr>
                                    <m:ctrlPr>
                                      <a:rPr lang="en-CA" sz="3200" b="0" i="1" smtClean="0">
                                        <a:effectLst/>
                                        <a:latin typeface="Cambria Math" panose="02040503050406030204" pitchFamily="18" charset="0"/>
                                      </a:rPr>
                                    </m:ctrlPr>
                                  </m:sSubPr>
                                  <m:e>
                                    <m:r>
                                      <a:rPr lang="en-CA" sz="3200" b="0" i="1" smtClean="0">
                                        <a:effectLst/>
                                        <a:latin typeface="Cambria Math" panose="02040503050406030204" pitchFamily="18" charset="0"/>
                                      </a:rPr>
                                      <m:t>𝐶</m:t>
                                    </m:r>
                                  </m:e>
                                  <m:sub>
                                    <m:r>
                                      <a:rPr lang="en-CA" sz="3200" b="0" i="1" smtClean="0">
                                        <a:effectLst/>
                                        <a:latin typeface="Cambria Math" panose="02040503050406030204" pitchFamily="18" charset="0"/>
                                      </a:rPr>
                                      <m:t>𝐿</m:t>
                                    </m:r>
                                  </m:sub>
                                </m:sSub>
                              </m:den>
                            </m:f>
                          </m:e>
                        </m:d>
                      </m:e>
                      <m:sup>
                        <m:r>
                          <a:rPr lang="en-CA" sz="3200" i="1">
                            <a:effectLst/>
                            <a:latin typeface="Cambria Math" panose="02040503050406030204" pitchFamily="18" charset="0"/>
                            <a:ea typeface="Times New Roman" panose="02020603050405020304" pitchFamily="18" charset="0"/>
                            <a:cs typeface="Times New Roman" panose="02020603050405020304" pitchFamily="18" charset="0"/>
                          </a:rPr>
                          <m:t>1.5</m:t>
                        </m:r>
                      </m:sup>
                    </m:sSup>
                    <m:r>
                      <a:rPr lang="en-CA" sz="3200" i="1">
                        <a:effectLst/>
                        <a:latin typeface="Cambria Math" panose="02040503050406030204" pitchFamily="18" charset="0"/>
                        <a:ea typeface="Times New Roman" panose="02020603050405020304" pitchFamily="18" charset="0"/>
                        <a:cs typeface="Times New Roman" panose="02020603050405020304" pitchFamily="18" charset="0"/>
                      </a:rPr>
                      <m:t>∙</m:t>
                    </m:r>
                    <m:r>
                      <a:rPr lang="en-CA" sz="3200" i="1">
                        <a:effectLst/>
                        <a:latin typeface="Cambria Math" panose="02040503050406030204" pitchFamily="18" charset="0"/>
                        <a:ea typeface="Times New Roman" panose="02020603050405020304" pitchFamily="18" charset="0"/>
                        <a:cs typeface="Times New Roman" panose="02020603050405020304" pitchFamily="18" charset="0"/>
                      </a:rPr>
                      <m:t>𝐹</m:t>
                    </m:r>
                    <m:sSub>
                      <m:sSubPr>
                        <m:ctrlPr>
                          <a:rPr lang="en-CA" sz="3200" i="1">
                            <a:effectLst/>
                            <a:latin typeface="Cambria Math" panose="02040503050406030204" pitchFamily="18" charset="0"/>
                            <a:ea typeface="Times New Roman" panose="02020603050405020304" pitchFamily="18" charset="0"/>
                          </a:rPr>
                        </m:ctrlPr>
                      </m:sSubPr>
                      <m:e>
                        <m:r>
                          <a:rPr lang="en-CA" sz="32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en-CA" sz="3200" b="0" i="1" smtClean="0">
                            <a:effectLst/>
                            <a:latin typeface="Cambria Math" panose="02040503050406030204" pitchFamily="18" charset="0"/>
                            <a:ea typeface="Times New Roman" panose="02020603050405020304" pitchFamily="18" charset="0"/>
                            <a:cs typeface="Times New Roman" panose="02020603050405020304" pitchFamily="18" charset="0"/>
                          </a:rPr>
                          <m:t>𝐿</m:t>
                        </m:r>
                      </m:sub>
                    </m:sSub>
                  </m:oMath>
                </a14:m>
                <a:r>
                  <a:rPr lang="en-CA" sz="3200" dirty="0">
                    <a:effectLst/>
                    <a:ea typeface="Cambria" panose="02040503050406030204" pitchFamily="18" charset="0"/>
                  </a:rPr>
                  <a:t> </a:t>
                </a:r>
                <a:endParaRPr lang="en-CA" sz="3200" dirty="0"/>
              </a:p>
            </p:txBody>
          </p:sp>
        </mc:Choice>
        <mc:Fallback>
          <p:sp>
            <p:nvSpPr>
              <p:cNvPr id="9" name="TextBox 8">
                <a:extLst>
                  <a:ext uri="{FF2B5EF4-FFF2-40B4-BE49-F238E27FC236}">
                    <a16:creationId xmlns:a16="http://schemas.microsoft.com/office/drawing/2014/main" id="{07950F7F-0015-46EF-1B31-DDB1F58324BD}"/>
                  </a:ext>
                </a:extLst>
              </p:cNvPr>
              <p:cNvSpPr txBox="1">
                <a:spLocks noRot="1" noChangeAspect="1" noMove="1" noResize="1" noEditPoints="1" noAdjustHandles="1" noChangeArrowheads="1" noChangeShapeType="1" noTextEdit="1"/>
              </p:cNvSpPr>
              <p:nvPr/>
            </p:nvSpPr>
            <p:spPr>
              <a:xfrm>
                <a:off x="950184" y="1440187"/>
                <a:ext cx="4437380" cy="978088"/>
              </a:xfrm>
              <a:prstGeom prst="rect">
                <a:avLst/>
              </a:prstGeom>
              <a:blipFill>
                <a:blip r:embed="rId5"/>
                <a:stretch>
                  <a:fillRect/>
                </a:stretch>
              </a:blipFill>
            </p:spPr>
            <p:txBody>
              <a:bodyPr/>
              <a:lstStyle/>
              <a:p>
                <a:r>
                  <a:rPr lang="en-CA">
                    <a:noFill/>
                  </a:rPr>
                  <a:t> </a:t>
                </a:r>
              </a:p>
            </p:txBody>
          </p:sp>
        </mc:Fallback>
      </mc:AlternateContent>
      <p:sp>
        <p:nvSpPr>
          <p:cNvPr id="4" name="Rectangle 1027">
            <a:extLst>
              <a:ext uri="{FF2B5EF4-FFF2-40B4-BE49-F238E27FC236}">
                <a16:creationId xmlns:a16="http://schemas.microsoft.com/office/drawing/2014/main" id="{9292FC1B-06F1-BB31-ACDD-1969786EE1D5}"/>
              </a:ext>
            </a:extLst>
          </p:cNvPr>
          <p:cNvSpPr>
            <a:spLocks noChangeArrowheads="1"/>
          </p:cNvSpPr>
          <p:nvPr/>
        </p:nvSpPr>
        <p:spPr bwMode="auto">
          <a:xfrm>
            <a:off x="5799824" y="888016"/>
            <a:ext cx="6209296" cy="5940088"/>
          </a:xfrm>
          <a:prstGeom prst="rect">
            <a:avLst/>
          </a:prstGeom>
          <a:noFill/>
          <a:ln w="9525">
            <a:noFill/>
            <a:miter lim="800000"/>
            <a:headEnd/>
            <a:tailEnd/>
          </a:ln>
        </p:spPr>
        <p:txBody>
          <a:bodyPr wrap="square">
            <a:spAutoFit/>
          </a:bodyPr>
          <a:lstStyle/>
          <a:p>
            <a:pPr marL="342900" indent="-342900" eaLnBrk="0" hangingPunct="0">
              <a:buFont typeface="Arial" panose="020B0604020202020204" pitchFamily="34" charset="0"/>
              <a:buChar char="•"/>
            </a:pPr>
            <a:r>
              <a:rPr lang="en-US" dirty="0"/>
              <a:t>Model inflates ladder fuel consumption (</a:t>
            </a:r>
            <a:r>
              <a:rPr lang="en-US" i="1" dirty="0"/>
              <a:t>FC</a:t>
            </a:r>
            <a:r>
              <a:rPr lang="en-US" i="1" baseline="-25000" dirty="0"/>
              <a:t>L</a:t>
            </a:r>
            <a:r>
              <a:rPr lang="en-US" dirty="0"/>
              <a:t>) to ‘surface-equivalent’ consumption (</a:t>
            </a:r>
            <a:r>
              <a:rPr lang="en-US" i="1" dirty="0"/>
              <a:t>FC</a:t>
            </a:r>
            <a:r>
              <a:rPr lang="en-US" i="1" baseline="-25000" dirty="0"/>
              <a:t>SE</a:t>
            </a:r>
            <a:r>
              <a:rPr lang="en-US" dirty="0"/>
              <a:t>)</a:t>
            </a:r>
          </a:p>
          <a:p>
            <a:pPr marL="342900" indent="-342900" eaLnBrk="0" hangingPunct="0">
              <a:buFont typeface="Arial" panose="020B0604020202020204" pitchFamily="34" charset="0"/>
              <a:buChar char="•"/>
            </a:pPr>
            <a:endParaRPr lang="en-US" sz="1600" dirty="0"/>
          </a:p>
          <a:p>
            <a:pPr marL="342900" indent="-342900" eaLnBrk="0" hangingPunct="0">
              <a:buFont typeface="Arial" panose="020B0604020202020204" pitchFamily="34" charset="0"/>
              <a:buChar char="•"/>
            </a:pPr>
            <a:r>
              <a:rPr lang="en-US" i="1" dirty="0"/>
              <a:t>FC</a:t>
            </a:r>
            <a:r>
              <a:rPr lang="en-US" i="1" baseline="-25000" dirty="0"/>
              <a:t>SE</a:t>
            </a:r>
            <a:r>
              <a:rPr lang="en-US" i="1" dirty="0"/>
              <a:t> </a:t>
            </a:r>
            <a:r>
              <a:rPr lang="en-US" dirty="0"/>
              <a:t>can be added to actual SFC (ground) to adjust crowning tendency</a:t>
            </a:r>
          </a:p>
          <a:p>
            <a:pPr marL="342900"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r>
              <a:rPr lang="en-US" dirty="0"/>
              <a:t>Note 1: Div by 0, extreme inflation issues as  </a:t>
            </a:r>
            <a:r>
              <a:rPr lang="en-US" i="1" dirty="0"/>
              <a:t>z – C</a:t>
            </a:r>
            <a:r>
              <a:rPr lang="en-US" i="1" baseline="-25000" dirty="0"/>
              <a:t>L</a:t>
            </a:r>
            <a:r>
              <a:rPr lang="en-US" dirty="0"/>
              <a:t> diminishes </a:t>
            </a:r>
          </a:p>
          <a:p>
            <a:pPr marL="342900" indent="-342900" eaLnBrk="0" hangingPunct="0">
              <a:buFont typeface="Arial" panose="020B0604020202020204" pitchFamily="34" charset="0"/>
              <a:buChar char="•"/>
            </a:pPr>
            <a:endParaRPr lang="en-US" dirty="0"/>
          </a:p>
          <a:p>
            <a:pPr marL="342900" indent="-342900" eaLnBrk="0" hangingPunct="0">
              <a:buFont typeface="Arial" panose="020B0604020202020204" pitchFamily="34" charset="0"/>
              <a:buChar char="•"/>
            </a:pPr>
            <a:r>
              <a:rPr lang="en-US" dirty="0"/>
              <a:t>Note 2: Does NOT adjust for differences in structure (bulk density, etc.) between SF, LF </a:t>
            </a:r>
          </a:p>
          <a:p>
            <a:pPr marL="800100" lvl="1" indent="-342900" eaLnBrk="0" hangingPunct="0">
              <a:buFont typeface="Arial" panose="020B0604020202020204" pitchFamily="34" charset="0"/>
              <a:buChar char="•"/>
            </a:pPr>
            <a:r>
              <a:rPr lang="en-US" dirty="0"/>
              <a:t>Possible multiplier (</a:t>
            </a:r>
            <a:r>
              <a:rPr lang="en-US" i="1" dirty="0"/>
              <a:t>M</a:t>
            </a:r>
            <a:r>
              <a:rPr lang="en-US" dirty="0"/>
              <a:t>) solution, where</a:t>
            </a:r>
          </a:p>
          <a:p>
            <a:pPr marL="285750" indent="-285750" eaLnBrk="0" hangingPunct="0">
              <a:buFont typeface="Arial" panose="020B0604020202020204" pitchFamily="34" charset="0"/>
              <a:buChar char="•"/>
            </a:pPr>
            <a:endParaRPr lang="en-US" sz="1600" dirty="0"/>
          </a:p>
          <a:p>
            <a:pPr marL="285750" indent="-285750" eaLnBrk="0" hangingPunct="0">
              <a:buFont typeface="Arial" panose="020B0604020202020204" pitchFamily="34" charset="0"/>
              <a:buChar char="•"/>
            </a:pPr>
            <a:endParaRPr lang="en-US" sz="1600" dirty="0"/>
          </a:p>
          <a:p>
            <a:pPr marL="285750" indent="-285750" eaLnBrk="0" hangingPunct="0">
              <a:buFont typeface="Arial" panose="020B0604020202020204" pitchFamily="34" charset="0"/>
              <a:buChar char="•"/>
            </a:pPr>
            <a:endParaRPr lang="en-US" sz="1600" dirty="0"/>
          </a:p>
          <a:p>
            <a:pPr marL="285750" indent="-285750" eaLnBrk="0" hangingPunct="0">
              <a:buFont typeface="Arial" panose="020B0604020202020204" pitchFamily="34" charset="0"/>
              <a:buChar char="•"/>
            </a:pPr>
            <a:r>
              <a:rPr lang="en-US" dirty="0"/>
              <a:t>Solve for </a:t>
            </a:r>
            <a:r>
              <a:rPr lang="en-US" i="1" dirty="0"/>
              <a:t>M</a:t>
            </a:r>
            <a:r>
              <a:rPr lang="en-US" dirty="0"/>
              <a:t> using exp. data, Byram’s eq.</a:t>
            </a:r>
          </a:p>
          <a:p>
            <a:pPr marL="285750" indent="-285750" eaLnBrk="0" hangingPunct="0">
              <a:buFont typeface="Arial" panose="020B0604020202020204" pitchFamily="34" charset="0"/>
              <a:buChar char="•"/>
            </a:pPr>
            <a:r>
              <a:rPr lang="en-US" dirty="0"/>
              <a:t>Test LF equation with and without M</a:t>
            </a:r>
          </a:p>
        </p:txBody>
      </p:sp>
      <p:grpSp>
        <p:nvGrpSpPr>
          <p:cNvPr id="8" name="Group 7">
            <a:extLst>
              <a:ext uri="{FF2B5EF4-FFF2-40B4-BE49-F238E27FC236}">
                <a16:creationId xmlns:a16="http://schemas.microsoft.com/office/drawing/2014/main" id="{A8C7D543-B962-46F8-F224-FC2D6FB57E27}"/>
              </a:ext>
            </a:extLst>
          </p:cNvPr>
          <p:cNvGrpSpPr/>
          <p:nvPr/>
        </p:nvGrpSpPr>
        <p:grpSpPr>
          <a:xfrm>
            <a:off x="271849" y="2989170"/>
            <a:ext cx="5290751" cy="3556280"/>
            <a:chOff x="5568938" y="1112520"/>
            <a:chExt cx="6156956" cy="4373880"/>
          </a:xfrm>
        </p:grpSpPr>
        <p:pic>
          <p:nvPicPr>
            <p:cNvPr id="10" name="Picture 9" descr="A silhouette of trees and graph&#10;&#10;Description automatically generated">
              <a:extLst>
                <a:ext uri="{FF2B5EF4-FFF2-40B4-BE49-F238E27FC236}">
                  <a16:creationId xmlns:a16="http://schemas.microsoft.com/office/drawing/2014/main" id="{E9CD4228-923A-CD0B-5148-B097CD58CA5A}"/>
                </a:ext>
              </a:extLst>
            </p:cNvPr>
            <p:cNvPicPr>
              <a:picLocks noChangeAspect="1"/>
            </p:cNvPicPr>
            <p:nvPr/>
          </p:nvPicPr>
          <p:blipFill rotWithShape="1">
            <a:blip r:embed="rId6">
              <a:extLst>
                <a:ext uri="{28A0092B-C50C-407E-A947-70E740481C1C}">
                  <a14:useLocalDpi xmlns:a14="http://schemas.microsoft.com/office/drawing/2010/main" val="0"/>
                </a:ext>
              </a:extLst>
            </a:blip>
            <a:srcRect l="20819"/>
            <a:stretch/>
          </p:blipFill>
          <p:spPr>
            <a:xfrm>
              <a:off x="5568938" y="1112520"/>
              <a:ext cx="6156956" cy="4373880"/>
            </a:xfrm>
            <a:prstGeom prst="rect">
              <a:avLst/>
            </a:prstGeom>
            <a:ln w="19050">
              <a:solidFill>
                <a:schemeClr val="tx1"/>
              </a:solidFill>
            </a:ln>
          </p:spPr>
        </p:pic>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29D3F600-87CF-E3A4-7F35-E442C4189FD1}"/>
                    </a:ext>
                  </a:extLst>
                </p:cNvPr>
                <p:cNvSpPr txBox="1"/>
                <p:nvPr/>
              </p:nvSpPr>
              <p:spPr>
                <a:xfrm>
                  <a:off x="5568938" y="3713322"/>
                  <a:ext cx="442627" cy="523220"/>
                </a:xfrm>
                <a:prstGeom prst="rect">
                  <a:avLst/>
                </a:prstGeom>
                <a:solidFill>
                  <a:schemeClr val="accent3"/>
                </a:solidFill>
              </p:spPr>
              <p:txBody>
                <a:bodyPr wrap="square" rtlCol="0">
                  <a:spAutoFit/>
                </a:bodyPr>
                <a:lstStyle/>
                <a:p>
                  <a:pPr algn="ctr"/>
                  <a14:m>
                    <m:oMath xmlns:m="http://schemas.openxmlformats.org/officeDocument/2006/math">
                      <m:acc>
                        <m:accPr>
                          <m:chr m:val="̅"/>
                          <m:ctrlPr>
                            <a:rPr lang="en-CA" sz="2800" i="1" smtClean="0">
                              <a:latin typeface="Cambria Math" panose="02040503050406030204" pitchFamily="18" charset="0"/>
                            </a:rPr>
                          </m:ctrlPr>
                        </m:accPr>
                        <m:e>
                          <m:r>
                            <a:rPr lang="en-CA" sz="2800" b="0" i="1" smtClean="0">
                              <a:latin typeface="Cambria Math" panose="02040503050406030204" pitchFamily="18" charset="0"/>
                            </a:rPr>
                            <m:t>𝑧</m:t>
                          </m:r>
                        </m:e>
                      </m:acc>
                    </m:oMath>
                  </a14:m>
                  <a:r>
                    <a:rPr lang="en-CA" sz="2800" dirty="0"/>
                    <a:t>  </a:t>
                  </a:r>
                </a:p>
              </p:txBody>
            </p:sp>
          </mc:Choice>
          <mc:Fallback xmlns="">
            <p:sp>
              <p:nvSpPr>
                <p:cNvPr id="11" name="TextBox 10">
                  <a:extLst>
                    <a:ext uri="{FF2B5EF4-FFF2-40B4-BE49-F238E27FC236}">
                      <a16:creationId xmlns:a16="http://schemas.microsoft.com/office/drawing/2014/main" id="{29D3F600-87CF-E3A4-7F35-E442C4189FD1}"/>
                    </a:ext>
                  </a:extLst>
                </p:cNvPr>
                <p:cNvSpPr txBox="1">
                  <a:spLocks noRot="1" noChangeAspect="1" noMove="1" noResize="1" noEditPoints="1" noAdjustHandles="1" noChangeArrowheads="1" noChangeShapeType="1" noTextEdit="1"/>
                </p:cNvSpPr>
                <p:nvPr/>
              </p:nvSpPr>
              <p:spPr>
                <a:xfrm>
                  <a:off x="5568938" y="3713322"/>
                  <a:ext cx="442627" cy="523220"/>
                </a:xfrm>
                <a:prstGeom prst="rect">
                  <a:avLst/>
                </a:prstGeom>
                <a:blipFill>
                  <a:blip r:embed="rId7"/>
                  <a:stretch>
                    <a:fillRect b="-12281"/>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73F63EAF-0BE6-2D63-2FD3-07664BF953DE}"/>
                    </a:ext>
                  </a:extLst>
                </p:cNvPr>
                <p:cNvSpPr txBox="1"/>
                <p:nvPr/>
              </p:nvSpPr>
              <p:spPr>
                <a:xfrm>
                  <a:off x="6362738" y="4445645"/>
                  <a:ext cx="395587" cy="523220"/>
                </a:xfrm>
                <a:prstGeom prst="rect">
                  <a:avLst/>
                </a:prstGeom>
                <a:solidFill>
                  <a:schemeClr val="accent3"/>
                </a:solidFill>
              </p:spPr>
              <p:txBody>
                <a:bodyPr wrap="square" rtlCol="0">
                  <a:spAutoFit/>
                </a:bodyPr>
                <a:lstStyle/>
                <a:p>
                  <a:pPr algn="ctr"/>
                  <a14:m>
                    <m:oMath xmlns:m="http://schemas.openxmlformats.org/officeDocument/2006/math">
                      <m:sSub>
                        <m:sSubPr>
                          <m:ctrlPr>
                            <a:rPr lang="en-CA" sz="2800" i="1" smtClean="0">
                              <a:latin typeface="Cambria Math" panose="02040503050406030204" pitchFamily="18" charset="0"/>
                            </a:rPr>
                          </m:ctrlPr>
                        </m:sSubPr>
                        <m:e>
                          <m:r>
                            <a:rPr lang="en-CA" sz="2800" b="0" i="1" smtClean="0">
                              <a:latin typeface="Cambria Math" panose="02040503050406030204" pitchFamily="18" charset="0"/>
                            </a:rPr>
                            <m:t>𝐶</m:t>
                          </m:r>
                        </m:e>
                        <m:sub>
                          <m:r>
                            <a:rPr lang="en-CA" sz="2800" b="0" i="1" smtClean="0">
                              <a:latin typeface="Cambria Math" panose="02040503050406030204" pitchFamily="18" charset="0"/>
                            </a:rPr>
                            <m:t>𝐿</m:t>
                          </m:r>
                        </m:sub>
                      </m:sSub>
                    </m:oMath>
                  </a14:m>
                  <a:r>
                    <a:rPr lang="en-CA" sz="2800" b="1" dirty="0"/>
                    <a:t>  </a:t>
                  </a:r>
                </a:p>
              </p:txBody>
            </p:sp>
          </mc:Choice>
          <mc:Fallback xmlns="">
            <p:sp>
              <p:nvSpPr>
                <p:cNvPr id="12" name="TextBox 11">
                  <a:extLst>
                    <a:ext uri="{FF2B5EF4-FFF2-40B4-BE49-F238E27FC236}">
                      <a16:creationId xmlns:a16="http://schemas.microsoft.com/office/drawing/2014/main" id="{73F63EAF-0BE6-2D63-2FD3-07664BF953DE}"/>
                    </a:ext>
                  </a:extLst>
                </p:cNvPr>
                <p:cNvSpPr txBox="1">
                  <a:spLocks noRot="1" noChangeAspect="1" noMove="1" noResize="1" noEditPoints="1" noAdjustHandles="1" noChangeArrowheads="1" noChangeShapeType="1" noTextEdit="1"/>
                </p:cNvSpPr>
                <p:nvPr/>
              </p:nvSpPr>
              <p:spPr>
                <a:xfrm>
                  <a:off x="6362738" y="4445645"/>
                  <a:ext cx="395587" cy="523220"/>
                </a:xfrm>
                <a:prstGeom prst="rect">
                  <a:avLst/>
                </a:prstGeom>
                <a:blipFill>
                  <a:blip r:embed="rId8"/>
                  <a:stretch>
                    <a:fillRect l="-4255" r="-4255" b="-33333"/>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5995F80B-F103-DE61-A2FC-BA6743EBEF24}"/>
                    </a:ext>
                  </a:extLst>
                </p:cNvPr>
                <p:cNvSpPr txBox="1"/>
                <p:nvPr/>
              </p:nvSpPr>
              <p:spPr>
                <a:xfrm>
                  <a:off x="6307743" y="3456154"/>
                  <a:ext cx="739808" cy="523220"/>
                </a:xfrm>
                <a:prstGeom prst="rect">
                  <a:avLst/>
                </a:prstGeom>
                <a:solidFill>
                  <a:schemeClr val="accent3"/>
                </a:solidFill>
              </p:spPr>
              <p:txBody>
                <a:bodyPr wrap="square" rtlCol="0">
                  <a:spAutoFit/>
                </a:bodyPr>
                <a:lstStyle/>
                <a:p>
                  <a:pPr algn="ctr"/>
                  <a14:m>
                    <m:oMath xmlns:m="http://schemas.openxmlformats.org/officeDocument/2006/math">
                      <m:sSub>
                        <m:sSubPr>
                          <m:ctrlPr>
                            <a:rPr lang="en-CA" sz="2800" i="1" smtClean="0">
                              <a:latin typeface="Cambria Math" panose="02040503050406030204" pitchFamily="18" charset="0"/>
                            </a:rPr>
                          </m:ctrlPr>
                        </m:sSubPr>
                        <m:e>
                          <m:r>
                            <a:rPr lang="en-CA" sz="2800" b="0" i="1" smtClean="0">
                              <a:latin typeface="Cambria Math" panose="02040503050406030204" pitchFamily="18" charset="0"/>
                            </a:rPr>
                            <m:t>𝑧</m:t>
                          </m:r>
                        </m:e>
                        <m:sub>
                          <m:r>
                            <a:rPr lang="en-CA" sz="2800" b="0" i="1" smtClean="0">
                              <a:latin typeface="Cambria Math" panose="02040503050406030204" pitchFamily="18" charset="0"/>
                            </a:rPr>
                            <m:t>𝐿</m:t>
                          </m:r>
                        </m:sub>
                      </m:sSub>
                    </m:oMath>
                  </a14:m>
                  <a:r>
                    <a:rPr lang="en-CA" sz="2800" dirty="0"/>
                    <a:t>  </a:t>
                  </a:r>
                </a:p>
              </p:txBody>
            </p:sp>
          </mc:Choice>
          <mc:Fallback xmlns="">
            <p:sp>
              <p:nvSpPr>
                <p:cNvPr id="13" name="TextBox 12">
                  <a:extLst>
                    <a:ext uri="{FF2B5EF4-FFF2-40B4-BE49-F238E27FC236}">
                      <a16:creationId xmlns:a16="http://schemas.microsoft.com/office/drawing/2014/main" id="{5995F80B-F103-DE61-A2FC-BA6743EBEF24}"/>
                    </a:ext>
                  </a:extLst>
                </p:cNvPr>
                <p:cNvSpPr txBox="1">
                  <a:spLocks noRot="1" noChangeAspect="1" noMove="1" noResize="1" noEditPoints="1" noAdjustHandles="1" noChangeArrowheads="1" noChangeShapeType="1" noTextEdit="1"/>
                </p:cNvSpPr>
                <p:nvPr/>
              </p:nvSpPr>
              <p:spPr>
                <a:xfrm>
                  <a:off x="6307743" y="3456154"/>
                  <a:ext cx="739808" cy="523220"/>
                </a:xfrm>
                <a:prstGeom prst="rect">
                  <a:avLst/>
                </a:prstGeom>
                <a:blipFill>
                  <a:blip r:embed="rId9"/>
                  <a:stretch>
                    <a:fillRect b="-35714"/>
                  </a:stretch>
                </a:blipFill>
              </p:spPr>
              <p:txBody>
                <a:bodyPr/>
                <a:lstStyle/>
                <a:p>
                  <a:r>
                    <a:rPr lang="en-CA">
                      <a:noFill/>
                    </a:rPr>
                    <a:t> </a:t>
                  </a:r>
                </a:p>
              </p:txBody>
            </p:sp>
          </mc:Fallback>
        </mc:AlternateContent>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79879607-1190-8700-064A-87B55A0C597C}"/>
                  </a:ext>
                </a:extLst>
              </p:cNvPr>
              <p:cNvSpPr txBox="1"/>
              <p:nvPr/>
            </p:nvSpPr>
            <p:spPr>
              <a:xfrm>
                <a:off x="6910082" y="5399478"/>
                <a:ext cx="4437380"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CA" b="0" i="1" smtClean="0">
                          <a:effectLst/>
                          <a:latin typeface="Cambria Math" panose="02040503050406030204" pitchFamily="18" charset="0"/>
                          <a:ea typeface="Times New Roman" panose="02020603050405020304" pitchFamily="18" charset="0"/>
                          <a:cs typeface="Times New Roman" panose="02020603050405020304" pitchFamily="18" charset="0"/>
                        </a:rPr>
                        <m:t>𝑆</m:t>
                      </m:r>
                      <m:r>
                        <a:rPr lang="en-CA" i="1" smtClean="0">
                          <a:effectLst/>
                          <a:latin typeface="Cambria Math" panose="02040503050406030204" pitchFamily="18" charset="0"/>
                          <a:ea typeface="Times New Roman" panose="02020603050405020304" pitchFamily="18" charset="0"/>
                          <a:cs typeface="Times New Roman" panose="02020603050405020304" pitchFamily="18" charset="0"/>
                        </a:rPr>
                        <m:t>𝐹</m:t>
                      </m:r>
                      <m:sSub>
                        <m:sSubPr>
                          <m:ctrlPr>
                            <a:rPr lang="en-CA" i="1">
                              <a:effectLst/>
                              <a:latin typeface="Cambria Math" panose="02040503050406030204" pitchFamily="18" charset="0"/>
                              <a:ea typeface="Times New Roman" panose="02020603050405020304" pitchFamily="18" charset="0"/>
                            </a:rPr>
                          </m:ctrlPr>
                        </m:sSubPr>
                        <m:e>
                          <m:r>
                            <a:rPr lang="en-CA"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en-CA" b="0" i="1" smtClean="0">
                              <a:effectLst/>
                              <a:latin typeface="Cambria Math" panose="02040503050406030204" pitchFamily="18" charset="0"/>
                              <a:ea typeface="Times New Roman" panose="02020603050405020304" pitchFamily="18" charset="0"/>
                              <a:cs typeface="Times New Roman" panose="02020603050405020304" pitchFamily="18" charset="0"/>
                            </a:rPr>
                            <m:t>𝐿𝐹</m:t>
                          </m:r>
                        </m:sub>
                      </m:sSub>
                      <m:r>
                        <a:rPr lang="en-CA"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CA" i="1" smtClean="0">
                              <a:effectLst/>
                              <a:latin typeface="Cambria Math" panose="02040503050406030204" pitchFamily="18" charset="0"/>
                              <a:cs typeface="Times New Roman" panose="02020603050405020304" pitchFamily="18" charset="0"/>
                            </a:rPr>
                          </m:ctrlPr>
                        </m:sSubPr>
                        <m:e>
                          <m:r>
                            <a:rPr lang="en-CA" b="0" i="1" smtClean="0">
                              <a:effectLst/>
                              <a:latin typeface="Cambria Math" panose="02040503050406030204" pitchFamily="18" charset="0"/>
                              <a:cs typeface="Times New Roman" panose="02020603050405020304" pitchFamily="18" charset="0"/>
                            </a:rPr>
                            <m:t>𝐹𝐶</m:t>
                          </m:r>
                        </m:e>
                        <m:sub>
                          <m:r>
                            <a:rPr lang="en-CA" b="0" i="1" smtClean="0">
                              <a:effectLst/>
                              <a:latin typeface="Cambria Math" panose="02040503050406030204" pitchFamily="18" charset="0"/>
                              <a:cs typeface="Times New Roman" panose="02020603050405020304" pitchFamily="18" charset="0"/>
                            </a:rPr>
                            <m:t>𝑆𝐸</m:t>
                          </m:r>
                        </m:sub>
                      </m:sSub>
                      <m:r>
                        <a:rPr lang="en-CA" i="1" smtClean="0">
                          <a:effectLst/>
                          <a:latin typeface="Cambria Math" panose="02040503050406030204" pitchFamily="18" charset="0"/>
                          <a:ea typeface="Cambria Math" panose="02040503050406030204" pitchFamily="18" charset="0"/>
                          <a:cs typeface="Times New Roman" panose="02020603050405020304" pitchFamily="18" charset="0"/>
                        </a:rPr>
                        <m:t>∙</m:t>
                      </m:r>
                      <m:r>
                        <a:rPr lang="en-CA" b="0" i="1" smtClean="0">
                          <a:effectLst/>
                          <a:latin typeface="Cambria Math" panose="02040503050406030204" pitchFamily="18" charset="0"/>
                          <a:ea typeface="Cambria Math" panose="02040503050406030204" pitchFamily="18" charset="0"/>
                          <a:cs typeface="Times New Roman" panose="02020603050405020304" pitchFamily="18" charset="0"/>
                        </a:rPr>
                        <m:t>𝑀</m:t>
                      </m:r>
                    </m:oMath>
                  </m:oMathPara>
                </a14:m>
                <a:endParaRPr lang="en-CA" dirty="0"/>
              </a:p>
            </p:txBody>
          </p:sp>
        </mc:Choice>
        <mc:Fallback xmlns="">
          <p:sp>
            <p:nvSpPr>
              <p:cNvPr id="2" name="TextBox 1">
                <a:extLst>
                  <a:ext uri="{FF2B5EF4-FFF2-40B4-BE49-F238E27FC236}">
                    <a16:creationId xmlns:a16="http://schemas.microsoft.com/office/drawing/2014/main" id="{79879607-1190-8700-064A-87B55A0C597C}"/>
                  </a:ext>
                </a:extLst>
              </p:cNvPr>
              <p:cNvSpPr txBox="1">
                <a:spLocks noRot="1" noChangeAspect="1" noMove="1" noResize="1" noEditPoints="1" noAdjustHandles="1" noChangeArrowheads="1" noChangeShapeType="1" noTextEdit="1"/>
              </p:cNvSpPr>
              <p:nvPr/>
            </p:nvSpPr>
            <p:spPr>
              <a:xfrm>
                <a:off x="6910082" y="5399478"/>
                <a:ext cx="4437380" cy="461665"/>
              </a:xfrm>
              <a:prstGeom prst="rect">
                <a:avLst/>
              </a:prstGeom>
              <a:blipFill>
                <a:blip r:embed="rId10"/>
                <a:stretch>
                  <a:fillRect b="-4000"/>
                </a:stretch>
              </a:blipFill>
            </p:spPr>
            <p:txBody>
              <a:bodyPr/>
              <a:lstStyle/>
              <a:p>
                <a:r>
                  <a:rPr lang="en-CA">
                    <a:noFill/>
                  </a:rPr>
                  <a:t> </a:t>
                </a:r>
              </a:p>
            </p:txBody>
          </p:sp>
        </mc:Fallback>
      </mc:AlternateContent>
      <p:grpSp>
        <p:nvGrpSpPr>
          <p:cNvPr id="6" name="Group 5">
            <a:extLst>
              <a:ext uri="{FF2B5EF4-FFF2-40B4-BE49-F238E27FC236}">
                <a16:creationId xmlns:a16="http://schemas.microsoft.com/office/drawing/2014/main" id="{EDBDD5CE-A0F3-F9CA-CF99-97DE19F48730}"/>
              </a:ext>
            </a:extLst>
          </p:cNvPr>
          <p:cNvGrpSpPr/>
          <p:nvPr/>
        </p:nvGrpSpPr>
        <p:grpSpPr>
          <a:xfrm>
            <a:off x="2879704" y="5163583"/>
            <a:ext cx="975604" cy="425416"/>
            <a:chOff x="2879704" y="5163583"/>
            <a:chExt cx="975604" cy="609600"/>
          </a:xfrm>
        </p:grpSpPr>
        <p:sp>
          <p:nvSpPr>
            <p:cNvPr id="3" name="Arrow: Down 2">
              <a:extLst>
                <a:ext uri="{FF2B5EF4-FFF2-40B4-BE49-F238E27FC236}">
                  <a16:creationId xmlns:a16="http://schemas.microsoft.com/office/drawing/2014/main" id="{9FF3759C-536C-2873-AF96-D2211D18BE47}"/>
                </a:ext>
              </a:extLst>
            </p:cNvPr>
            <p:cNvSpPr/>
            <p:nvPr/>
          </p:nvSpPr>
          <p:spPr>
            <a:xfrm>
              <a:off x="3643393" y="5163583"/>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Arrow: Down 4">
              <a:extLst>
                <a:ext uri="{FF2B5EF4-FFF2-40B4-BE49-F238E27FC236}">
                  <a16:creationId xmlns:a16="http://schemas.microsoft.com/office/drawing/2014/main" id="{1919C39F-46D2-6FF5-6DD9-08F5A2B76047}"/>
                </a:ext>
              </a:extLst>
            </p:cNvPr>
            <p:cNvSpPr/>
            <p:nvPr/>
          </p:nvSpPr>
          <p:spPr>
            <a:xfrm>
              <a:off x="2879704" y="5163583"/>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7" name="Group 6">
            <a:extLst>
              <a:ext uri="{FF2B5EF4-FFF2-40B4-BE49-F238E27FC236}">
                <a16:creationId xmlns:a16="http://schemas.microsoft.com/office/drawing/2014/main" id="{01B194C3-BD92-71EC-BDCB-A957E25A774A}"/>
              </a:ext>
            </a:extLst>
          </p:cNvPr>
          <p:cNvGrpSpPr/>
          <p:nvPr/>
        </p:nvGrpSpPr>
        <p:grpSpPr>
          <a:xfrm>
            <a:off x="2743783" y="5399478"/>
            <a:ext cx="1251480" cy="739348"/>
            <a:chOff x="2879704" y="5163583"/>
            <a:chExt cx="577984" cy="609600"/>
          </a:xfrm>
        </p:grpSpPr>
        <p:sp>
          <p:nvSpPr>
            <p:cNvPr id="14" name="Arrow: Down 13">
              <a:extLst>
                <a:ext uri="{FF2B5EF4-FFF2-40B4-BE49-F238E27FC236}">
                  <a16:creationId xmlns:a16="http://schemas.microsoft.com/office/drawing/2014/main" id="{183608CC-A593-6800-F1FE-247C26840B5F}"/>
                </a:ext>
              </a:extLst>
            </p:cNvPr>
            <p:cNvSpPr/>
            <p:nvPr/>
          </p:nvSpPr>
          <p:spPr>
            <a:xfrm>
              <a:off x="3245773" y="5163583"/>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Arrow: Down 14">
              <a:extLst>
                <a:ext uri="{FF2B5EF4-FFF2-40B4-BE49-F238E27FC236}">
                  <a16:creationId xmlns:a16="http://schemas.microsoft.com/office/drawing/2014/main" id="{9843297A-972D-7D17-9656-2994A93226AA}"/>
                </a:ext>
              </a:extLst>
            </p:cNvPr>
            <p:cNvSpPr/>
            <p:nvPr/>
          </p:nvSpPr>
          <p:spPr>
            <a:xfrm>
              <a:off x="2879704" y="5163583"/>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6" name="Group 15">
            <a:extLst>
              <a:ext uri="{FF2B5EF4-FFF2-40B4-BE49-F238E27FC236}">
                <a16:creationId xmlns:a16="http://schemas.microsoft.com/office/drawing/2014/main" id="{A73A0879-FFB3-60E0-3B7F-F892CD0A9BB7}"/>
              </a:ext>
            </a:extLst>
          </p:cNvPr>
          <p:cNvGrpSpPr/>
          <p:nvPr/>
        </p:nvGrpSpPr>
        <p:grpSpPr>
          <a:xfrm>
            <a:off x="2614940" y="5674528"/>
            <a:ext cx="1543550" cy="967024"/>
            <a:chOff x="2879704" y="5149701"/>
            <a:chExt cx="455172" cy="623482"/>
          </a:xfrm>
        </p:grpSpPr>
        <p:sp>
          <p:nvSpPr>
            <p:cNvPr id="17" name="Arrow: Down 16">
              <a:extLst>
                <a:ext uri="{FF2B5EF4-FFF2-40B4-BE49-F238E27FC236}">
                  <a16:creationId xmlns:a16="http://schemas.microsoft.com/office/drawing/2014/main" id="{EAEAA981-12EF-37E8-25BF-E430CF3898E1}"/>
                </a:ext>
              </a:extLst>
            </p:cNvPr>
            <p:cNvSpPr/>
            <p:nvPr/>
          </p:nvSpPr>
          <p:spPr>
            <a:xfrm>
              <a:off x="3122961" y="5149701"/>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Arrow: Down 17">
              <a:extLst>
                <a:ext uri="{FF2B5EF4-FFF2-40B4-BE49-F238E27FC236}">
                  <a16:creationId xmlns:a16="http://schemas.microsoft.com/office/drawing/2014/main" id="{E2DBC60E-081E-A9D4-FCD9-18CBAF1F4184}"/>
                </a:ext>
              </a:extLst>
            </p:cNvPr>
            <p:cNvSpPr/>
            <p:nvPr/>
          </p:nvSpPr>
          <p:spPr>
            <a:xfrm>
              <a:off x="2879704" y="5163583"/>
              <a:ext cx="211915" cy="609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pic>
        <p:nvPicPr>
          <p:cNvPr id="19" name="2s">
            <a:hlinkClick r:id="" action="ppaction://media"/>
            <a:extLst>
              <a:ext uri="{FF2B5EF4-FFF2-40B4-BE49-F238E27FC236}">
                <a16:creationId xmlns:a16="http://schemas.microsoft.com/office/drawing/2014/main" id="{1E986619-6748-EF43-1F58-D8C55F823E5A}"/>
              </a:ext>
            </a:extLst>
          </p:cNvPr>
          <p:cNvPicPr>
            <a:picLocks noChangeAspect="1"/>
          </p:cNvPicPr>
          <p:nvPr>
            <a:audioFile r:link="rId1"/>
            <p:extLst>
              <p:ext uri="{DAA4B4D4-6D71-4841-9C94-3DE7FCFB9230}">
                <p14:media xmlns:p14="http://schemas.microsoft.com/office/powerpoint/2010/main" r:embed="rId2">
                  <p14:trim end="2337.6643"/>
                  <p14:bmkLst>
                    <p14:bmk name="Bookmark 1" time="0"/>
                  </p14:bmkLst>
                </p14:media>
              </p:ext>
            </p:extLst>
          </p:nvPr>
        </p:nvPicPr>
        <p:blipFill>
          <a:blip r:embed="rId11"/>
          <a:stretch>
            <a:fillRect/>
          </a:stretch>
        </p:blipFill>
        <p:spPr>
          <a:xfrm>
            <a:off x="568510" y="469068"/>
            <a:ext cx="487363" cy="487363"/>
          </a:xfrm>
          <a:prstGeom prst="rect">
            <a:avLst/>
          </a:prstGeom>
        </p:spPr>
      </p:pic>
    </p:spTree>
    <p:extLst>
      <p:ext uri="{BB962C8B-B14F-4D97-AF65-F5344CB8AC3E}">
        <p14:creationId xmlns:p14="http://schemas.microsoft.com/office/powerpoint/2010/main" val="3180191184"/>
      </p:ext>
    </p:extLst>
  </p:cSld>
  <p:clrMapOvr>
    <a:masterClrMapping/>
  </p:clrMapOvr>
  <mc:AlternateContent xmlns:mc="http://schemas.openxmlformats.org/markup-compatibility/2006">
    <mc:Choice xmlns:p14="http://schemas.microsoft.com/office/powerpoint/2010/main" Requires="p14">
      <p:transition spd="slow" p14:dur="2000" advTm="3837"/>
    </mc:Choice>
    <mc:Fallback>
      <p:transition spd="slow" advTm="3837"/>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1" presetClass="mediacall" presetSubtype="0" fill="hold" nodeType="afterEffect">
                                      <p:stCondLst>
                                        <p:cond delay="0"/>
                                      </p:stCondLst>
                                      <p:childTnLst>
                                        <p:cmd type="call" cmd="playFrom(0.0)">
                                          <p:cBhvr>
                                            <p:cTn id="6" dur="1500"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mute="1" showWhenStopped="0">
                    <p:cTn id="7" repeatCount="indefinite" fill="hold" display="0">
                      <p:stCondLst>
                        <p:cond delay="indefinite"/>
                      </p:stCondLst>
                      <p:endCondLst>
                        <p:cond evt="onStopAudio" delay="0">
                          <p:tgtEl>
                            <p:sldTgt/>
                          </p:tgtEl>
                        </p:cond>
                      </p:endCondLst>
                    </p:cTn>
                    <p:tgtEl>
                      <p:spTgt spid="19"/>
                    </p:tgtEl>
                  </p:cMediaNode>
                </p:audio>
                <p:seq concurrent="1" nextAc="seek">
                  <p:cTn id="8" restart="whenNotActive" fill="hold" evtFilter="cancelBubble" nodeType="interactiveSeq">
                    <p:stCondLst>
                      <p:cond evt="onMediaBookmark" delay="0">
                        <p:tgtEl>
                          <p14:bmkTgt spid="19" bmkName="Bookmark 1"/>
                        </p:tgtEl>
                      </p:cond>
                    </p:stCondLst>
                    <p:endSync evt="end" delay="0">
                      <p:rtn val="all"/>
                    </p:endSync>
                    <p:childTnLst>
                      <p:par>
                        <p:cTn id="9" fill="hold">
                          <p:stCondLst>
                            <p:cond delay="0"/>
                          </p:stCondLst>
                          <p:childTnLst>
                            <p:par>
                              <p:cTn id="10" fill="hold">
                                <p:stCondLst>
                                  <p:cond delay="0"/>
                                </p:stCondLst>
                                <p:childTnLst>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par>
                              <p:cTn id="13" fill="hold">
                                <p:stCondLst>
                                  <p:cond delay="0"/>
                                </p:stCondLst>
                                <p:childTnLst>
                                  <p:par>
                                    <p:cTn id="14" presetID="1" presetClass="entr" presetSubtype="0" fill="hold" nodeType="afterEffect">
                                      <p:stCondLst>
                                        <p:cond delay="500"/>
                                      </p:stCondLst>
                                      <p:childTnLst>
                                        <p:set>
                                          <p:cBhvr>
                                            <p:cTn id="15"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par>
                              <p:cTn id="16" fill="hold">
                                <p:stCondLst>
                                  <p:cond delay="500"/>
                                </p:stCondLst>
                                <p:childTnLst>
                                  <p:par>
                                    <p:cTn id="17" presetID="1" presetClass="entr" presetSubtype="0" fill="hold" nodeType="afterEffect">
                                      <p:stCondLst>
                                        <p:cond delay="500"/>
                                      </p:stCondLst>
                                      <p:childTnLst>
                                        <p:set>
                                          <p:cBhvr>
                                            <p:cTn id="18" dur="1" fill="hold">
                                              <p:stCondLst>
                                                <p:cond delay="0"/>
                                              </p:stCondLst>
                                            </p:cTn>
                                            <p:tgtEl>
                                              <p:spTgt spid="16"/>
                                            </p:tgtEl>
                                            <p:attrNameLst>
                                              <p:attrName>style.visibility</p:attrName>
                                            </p:attrNameLst>
                                          </p:cBhvr>
                                          <p:to>
                                            <p:strVal val="visible"/>
                                          </p:to>
                                        </p:set>
                                      </p:childTnLst>
                                      <p:subTnLst>
                                        <p:set>
                                          <p:cBhvr override="childStyle">
                                            <p:cTn dur="1" fill="hold" display="0" masterRel="nextClick" afterEffect="1"/>
                                            <p:tgtEl>
                                              <p:spTgt spid="16"/>
                                            </p:tgtEl>
                                            <p:attrNameLst>
                                              <p:attrName>style.visibility</p:attrName>
                                            </p:attrNameLst>
                                          </p:cBhvr>
                                          <p:to>
                                            <p:strVal val="hidden"/>
                                          </p:to>
                                        </p:set>
                                      </p:subTnLst>
                                    </p:cTn>
                                  </p:par>
                                </p:childTnLst>
                              </p:cTn>
                            </p:par>
                          </p:childTnLst>
                        </p:cTn>
                      </p:par>
                    </p:childTnLst>
                  </p:cTn>
                  <p:nextCondLst>
                    <p:cond evt="onMediaBookmark" delay="0">
                      <p:tgtEl>
                        <p14:bmkTgt spid="19" bmkName="Bookmark 1"/>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1" presetClass="mediacall" presetSubtype="0" fill="hold" nodeType="afterEffect">
                                      <p:stCondLst>
                                        <p:cond delay="0"/>
                                      </p:stCondLst>
                                      <p:childTnLst>
                                        <p:cmd type="call" cmd="playFrom(0.0)">
                                          <p:cBhvr>
                                            <p:cTn id="6" dur="1500"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mute="1" showWhenStopped="0">
                    <p:cTn id="7" repeatCount="indefinite" fill="hold" display="0">
                      <p:stCondLst>
                        <p:cond delay="indefinite"/>
                      </p:stCondLst>
                      <p:endCondLst>
                        <p:cond evt="onStopAudio" delay="0">
                          <p:tgtEl>
                            <p:sldTgt/>
                          </p:tgtEl>
                        </p:cond>
                      </p:endCondLst>
                    </p:cTn>
                    <p:tgtEl>
                      <p:spTgt spid="19"/>
                    </p:tgtEl>
                  </p:cMediaNode>
                </p:audio>
              </p:childTnLst>
            </p:cTn>
          </p:par>
        </p:tn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1240108|-11700327|-8754175|-9605520|-12039861|NRCan&quot;,&quot;Id&quot;:&quot;6619d9434243363e589e6477&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219619fd-75dc-48cb-820d-8f683a95dd8b}" enabled="1" method="Privileged" siteId="{05c95b33-90ca-49d5-b644-288b930b912b}" contentBits="1" removed="0"/>
</clbl:labelList>
</file>

<file path=docProps/app.xml><?xml version="1.0" encoding="utf-8"?>
<Properties xmlns="http://schemas.openxmlformats.org/officeDocument/2006/extended-properties" xmlns:vt="http://schemas.openxmlformats.org/officeDocument/2006/docPropsVTypes">
  <Template/>
  <TotalTime>48598</TotalTime>
  <Words>5240</Words>
  <Application>Microsoft Office PowerPoint</Application>
  <PresentationFormat>Widescreen</PresentationFormat>
  <Paragraphs>461</Paragraphs>
  <Slides>26</Slides>
  <Notes>26</Notes>
  <HiddenSlides>11</HiddenSlides>
  <MMClips>2</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26</vt:i4>
      </vt:variant>
    </vt:vector>
  </HeadingPairs>
  <TitlesOfParts>
    <vt:vector size="38" baseType="lpstr">
      <vt:lpstr>Arial</vt:lpstr>
      <vt:lpstr>Arial Rounded MT Bold</vt:lpstr>
      <vt:lpstr>Calibri</vt:lpstr>
      <vt:lpstr>Cambria</vt:lpstr>
      <vt:lpstr>Cambria Math</vt:lpstr>
      <vt:lpstr>Candara</vt:lpstr>
      <vt:lpstr>GillSansStd</vt:lpstr>
      <vt:lpstr>Segoe UI</vt:lpstr>
      <vt:lpstr>Times New Roman</vt:lpstr>
      <vt:lpstr>Wingdings</vt:lpstr>
      <vt:lpstr>Default Design</vt:lpstr>
      <vt:lpstr>Office Theme</vt:lpstr>
      <vt:lpstr> Incorporating Ladder Fuels into  Empirical Crown Fire Models</vt:lpstr>
      <vt:lpstr>PowerPoint Presentation</vt:lpstr>
      <vt:lpstr>PowerPoint Presentation</vt:lpstr>
      <vt:lpstr>PowerPoint Presentation</vt:lpstr>
      <vt:lpstr>PowerPoint Presentation</vt:lpstr>
      <vt:lpstr>PowerPoint Presentation</vt:lpstr>
      <vt:lpstr>Use of VW77 model in complex stands – Current compromises</vt:lpstr>
      <vt:lpstr>PowerPoint Presentation</vt:lpstr>
      <vt:lpstr>PowerPoint Presentation</vt:lpstr>
      <vt:lpstr>Solving for M: Sharpsand Control, Thinned, Semi-mature</vt:lpstr>
      <vt:lpstr>Final estimates of M, ladder fuel multiplier</vt:lpstr>
      <vt:lpstr>PowerPoint Presentation</vt:lpstr>
      <vt:lpstr>PowerPoint Presentation</vt:lpstr>
      <vt:lpstr>PowerPoint Presentation</vt:lpstr>
      <vt:lpstr>PowerPoint Presentation</vt:lpstr>
      <vt:lpstr>PowerPoint Presentation</vt:lpstr>
      <vt:lpstr>PowerPoint Presentation</vt:lpstr>
      <vt:lpstr>CFO: Dataset</vt:lpstr>
      <vt:lpstr>CFO: Dataset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PFC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dperraki</dc:creator>
  <cp:lastModifiedBy>Perrakis, Daniel</cp:lastModifiedBy>
  <cp:revision>864</cp:revision>
  <dcterms:created xsi:type="dcterms:W3CDTF">2005-11-29T15:05:26Z</dcterms:created>
  <dcterms:modified xsi:type="dcterms:W3CDTF">2024-04-13T01:00:52Z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ContentMarkingHeaderLocations">
    <vt:lpwstr>Default Design:3\Office Theme:7</vt:lpwstr>
  </property>
  <property fmtid="{D5CDD505-2E9C-101B-9397-08002B2CF9AE}" pid="3" name="ClassificationContentMarkingHeaderText">
    <vt:lpwstr>UNCLASSIFIED - NON CLASSIFIÉ</vt:lpwstr>
  </property>
</Properties>
</file>

<file path=docProps/thumbnail.jpeg>
</file>